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325" r:id="rId3"/>
    <p:sldId id="258" r:id="rId4"/>
    <p:sldId id="259" r:id="rId5"/>
    <p:sldId id="260" r:id="rId6"/>
    <p:sldId id="321" r:id="rId7"/>
    <p:sldId id="320" r:id="rId8"/>
    <p:sldId id="322" r:id="rId9"/>
    <p:sldId id="323" r:id="rId10"/>
    <p:sldId id="324" r:id="rId11"/>
    <p:sldId id="292" r:id="rId12"/>
    <p:sldId id="307" r:id="rId13"/>
    <p:sldId id="299" r:id="rId14"/>
    <p:sldId id="306" r:id="rId15"/>
    <p:sldId id="303" r:id="rId16"/>
    <p:sldId id="305" r:id="rId17"/>
    <p:sldId id="300" r:id="rId18"/>
    <p:sldId id="309" r:id="rId19"/>
  </p:sldIdLst>
  <p:sldSz cx="9144000" cy="6858000" type="screen4x3"/>
  <p:notesSz cx="6858000" cy="994727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E94"/>
    <a:srgbClr val="9CD6CB"/>
    <a:srgbClr val="8EE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4660"/>
  </p:normalViewPr>
  <p:slideViewPr>
    <p:cSldViewPr>
      <p:cViewPr>
        <p:scale>
          <a:sx n="100" d="100"/>
          <a:sy n="100" d="100"/>
        </p:scale>
        <p:origin x="-300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9C263C-0B83-46EF-9249-1C5DA6AFF208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E0431F2-A8B4-4E8F-A2DF-69CF8D093BBB}">
      <dgm:prSet phldrT="[Текст]" custT="1"/>
      <dgm:spPr/>
      <dgm:t>
        <a:bodyPr/>
        <a:lstStyle/>
        <a:p>
          <a:r>
            <a:rPr lang="ru-RU" sz="5000" b="1" dirty="0" smtClean="0"/>
            <a:t>цена</a:t>
          </a:r>
          <a:endParaRPr lang="ru-RU" sz="5000" b="1" dirty="0"/>
        </a:p>
      </dgm:t>
    </dgm:pt>
    <dgm:pt modelId="{CCEE5E01-035A-4087-93CE-6729581D1C5F}" type="parTrans" cxnId="{67C05A09-3D93-49FC-A8AE-0FD15A0882C7}">
      <dgm:prSet/>
      <dgm:spPr/>
      <dgm:t>
        <a:bodyPr/>
        <a:lstStyle/>
        <a:p>
          <a:endParaRPr lang="ru-RU"/>
        </a:p>
      </dgm:t>
    </dgm:pt>
    <dgm:pt modelId="{918B0B7B-4745-4B98-9EAD-282C56A21A7E}" type="sibTrans" cxnId="{67C05A09-3D93-49FC-A8AE-0FD15A0882C7}">
      <dgm:prSet/>
      <dgm:spPr/>
      <dgm:t>
        <a:bodyPr/>
        <a:lstStyle/>
        <a:p>
          <a:endParaRPr lang="ru-RU"/>
        </a:p>
      </dgm:t>
    </dgm:pt>
    <dgm:pt modelId="{77782D23-D322-4BC7-89C2-798EAA517250}">
      <dgm:prSet phldrT="[Текст]" custT="1"/>
      <dgm:spPr/>
      <dgm:t>
        <a:bodyPr/>
        <a:lstStyle/>
        <a:p>
          <a:r>
            <a:rPr lang="ru-RU" sz="5000" b="1" dirty="0" smtClean="0"/>
            <a:t>качество</a:t>
          </a:r>
          <a:endParaRPr lang="ru-RU" sz="5000" b="1" dirty="0"/>
        </a:p>
      </dgm:t>
    </dgm:pt>
    <dgm:pt modelId="{8BBFC579-F057-47BD-9F71-F1B59BE0787D}" type="parTrans" cxnId="{8AE7BCB6-F2BE-4BF5-8F63-BF6F92B53A6C}">
      <dgm:prSet/>
      <dgm:spPr/>
      <dgm:t>
        <a:bodyPr/>
        <a:lstStyle/>
        <a:p>
          <a:endParaRPr lang="ru-RU"/>
        </a:p>
      </dgm:t>
    </dgm:pt>
    <dgm:pt modelId="{7C7FDE1A-445B-4BD5-B28D-33DE81696F0A}" type="sibTrans" cxnId="{8AE7BCB6-F2BE-4BF5-8F63-BF6F92B53A6C}">
      <dgm:prSet/>
      <dgm:spPr/>
      <dgm:t>
        <a:bodyPr/>
        <a:lstStyle/>
        <a:p>
          <a:endParaRPr lang="ru-RU"/>
        </a:p>
      </dgm:t>
    </dgm:pt>
    <dgm:pt modelId="{94FC60E4-35C3-4455-83A2-09E5AF8C6525}" type="pres">
      <dgm:prSet presAssocID="{EB9C263C-0B83-46EF-9249-1C5DA6AFF208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B2ACEBD-D992-4F9E-9064-55DBBE79787C}" type="pres">
      <dgm:prSet presAssocID="{EB9C263C-0B83-46EF-9249-1C5DA6AFF208}" presName="divider" presStyleLbl="fgShp" presStyleIdx="0" presStyleCnt="1"/>
      <dgm:spPr/>
    </dgm:pt>
    <dgm:pt modelId="{B94896CC-FFBE-423C-A051-79A486333E9F}" type="pres">
      <dgm:prSet presAssocID="{1E0431F2-A8B4-4E8F-A2DF-69CF8D093BBB}" presName="downArrow" presStyleLbl="node1" presStyleIdx="0" presStyleCnt="2"/>
      <dgm:spPr/>
    </dgm:pt>
    <dgm:pt modelId="{FC124E7C-A9A6-400E-8007-78C408D641BA}" type="pres">
      <dgm:prSet presAssocID="{1E0431F2-A8B4-4E8F-A2DF-69CF8D093BBB}" presName="downArrowText" presStyleLbl="revTx" presStyleIdx="0" presStyleCnt="2" custScaleX="1529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C035ACE-1952-4FBA-B0F2-A875927E48BF}" type="pres">
      <dgm:prSet presAssocID="{77782D23-D322-4BC7-89C2-798EAA517250}" presName="upArrow" presStyleLbl="node1" presStyleIdx="1" presStyleCnt="2"/>
      <dgm:spPr/>
    </dgm:pt>
    <dgm:pt modelId="{F8BC4E18-66B3-492A-AE70-2163ED304956}" type="pres">
      <dgm:prSet presAssocID="{77782D23-D322-4BC7-89C2-798EAA517250}" presName="upArrowText" presStyleLbl="revTx" presStyleIdx="1" presStyleCnt="2" custScaleX="21143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AE7BCB6-F2BE-4BF5-8F63-BF6F92B53A6C}" srcId="{EB9C263C-0B83-46EF-9249-1C5DA6AFF208}" destId="{77782D23-D322-4BC7-89C2-798EAA517250}" srcOrd="1" destOrd="0" parTransId="{8BBFC579-F057-47BD-9F71-F1B59BE0787D}" sibTransId="{7C7FDE1A-445B-4BD5-B28D-33DE81696F0A}"/>
    <dgm:cxn modelId="{67C05A09-3D93-49FC-A8AE-0FD15A0882C7}" srcId="{EB9C263C-0B83-46EF-9249-1C5DA6AFF208}" destId="{1E0431F2-A8B4-4E8F-A2DF-69CF8D093BBB}" srcOrd="0" destOrd="0" parTransId="{CCEE5E01-035A-4087-93CE-6729581D1C5F}" sibTransId="{918B0B7B-4745-4B98-9EAD-282C56A21A7E}"/>
    <dgm:cxn modelId="{49F4C375-4144-43F2-A4DB-AA92BF3A9A31}" type="presOf" srcId="{EB9C263C-0B83-46EF-9249-1C5DA6AFF208}" destId="{94FC60E4-35C3-4455-83A2-09E5AF8C6525}" srcOrd="0" destOrd="0" presId="urn:microsoft.com/office/officeart/2005/8/layout/arrow3"/>
    <dgm:cxn modelId="{AE19582B-69FD-4D96-B6CB-572B201626FA}" type="presOf" srcId="{1E0431F2-A8B4-4E8F-A2DF-69CF8D093BBB}" destId="{FC124E7C-A9A6-400E-8007-78C408D641BA}" srcOrd="0" destOrd="0" presId="urn:microsoft.com/office/officeart/2005/8/layout/arrow3"/>
    <dgm:cxn modelId="{04A8C8F4-5BAD-492C-B297-07665604CCD0}" type="presOf" srcId="{77782D23-D322-4BC7-89C2-798EAA517250}" destId="{F8BC4E18-66B3-492A-AE70-2163ED304956}" srcOrd="0" destOrd="0" presId="urn:microsoft.com/office/officeart/2005/8/layout/arrow3"/>
    <dgm:cxn modelId="{1EE917D2-E55A-425F-A8B7-F0B1C6AB5EF5}" type="presParOf" srcId="{94FC60E4-35C3-4455-83A2-09E5AF8C6525}" destId="{9B2ACEBD-D992-4F9E-9064-55DBBE79787C}" srcOrd="0" destOrd="0" presId="urn:microsoft.com/office/officeart/2005/8/layout/arrow3"/>
    <dgm:cxn modelId="{82E2D728-892F-46D4-8F80-9920ECA63161}" type="presParOf" srcId="{94FC60E4-35C3-4455-83A2-09E5AF8C6525}" destId="{B94896CC-FFBE-423C-A051-79A486333E9F}" srcOrd="1" destOrd="0" presId="urn:microsoft.com/office/officeart/2005/8/layout/arrow3"/>
    <dgm:cxn modelId="{0B15BBE1-90F1-4F37-AA6A-CC2B74968CF5}" type="presParOf" srcId="{94FC60E4-35C3-4455-83A2-09E5AF8C6525}" destId="{FC124E7C-A9A6-400E-8007-78C408D641BA}" srcOrd="2" destOrd="0" presId="urn:microsoft.com/office/officeart/2005/8/layout/arrow3"/>
    <dgm:cxn modelId="{511D50B0-CEE8-49D0-91FF-6223356006B3}" type="presParOf" srcId="{94FC60E4-35C3-4455-83A2-09E5AF8C6525}" destId="{8C035ACE-1952-4FBA-B0F2-A875927E48BF}" srcOrd="3" destOrd="0" presId="urn:microsoft.com/office/officeart/2005/8/layout/arrow3"/>
    <dgm:cxn modelId="{F83265B2-6BB2-4DB3-A173-51AF640BE0AD}" type="presParOf" srcId="{94FC60E4-35C3-4455-83A2-09E5AF8C6525}" destId="{F8BC4E18-66B3-492A-AE70-2163ED304956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20B63C-B917-46BD-9DF2-E68E706678C5}" type="doc">
      <dgm:prSet loTypeId="urn:microsoft.com/office/officeart/2005/8/layout/cycle8" loCatId="cycle" qsTypeId="urn:microsoft.com/office/officeart/2005/8/quickstyle/3d3" qsCatId="3D" csTypeId="urn:microsoft.com/office/officeart/2005/8/colors/colorful3" csCatId="colorful" phldr="1"/>
      <dgm:spPr/>
    </dgm:pt>
    <dgm:pt modelId="{7DE00C3A-FF48-4C5F-AD72-2951F47748C5}">
      <dgm:prSet phldrT="[Текст]" custT="1"/>
      <dgm:spPr/>
      <dgm:t>
        <a:bodyPr/>
        <a:lstStyle/>
        <a:p>
          <a:r>
            <a:rPr lang="ru-RU" altLang="ru-RU" sz="1600" b="1" dirty="0" smtClean="0">
              <a:latin typeface="Calibri" panose="020F0502020204030204" pitchFamily="34" charset="0"/>
              <a:cs typeface="Calibri" panose="020F0502020204030204" pitchFamily="34" charset="0"/>
            </a:rPr>
            <a:t>Нет симметрии нагрева  </a:t>
          </a:r>
          <a:endParaRPr lang="ru-RU" sz="1600" dirty="0"/>
        </a:p>
      </dgm:t>
    </dgm:pt>
    <dgm:pt modelId="{28E8CECD-B9CF-401C-BDB7-6F3A64F6088A}" type="parTrans" cxnId="{8FAE1FC5-044B-4A9D-ACB9-917F45AF3214}">
      <dgm:prSet/>
      <dgm:spPr/>
      <dgm:t>
        <a:bodyPr/>
        <a:lstStyle/>
        <a:p>
          <a:endParaRPr lang="ru-RU"/>
        </a:p>
      </dgm:t>
    </dgm:pt>
    <dgm:pt modelId="{DB81DD1D-E14B-4454-9206-AB66FCF1BAB2}" type="sibTrans" cxnId="{8FAE1FC5-044B-4A9D-ACB9-917F45AF3214}">
      <dgm:prSet/>
      <dgm:spPr/>
      <dgm:t>
        <a:bodyPr/>
        <a:lstStyle/>
        <a:p>
          <a:endParaRPr lang="ru-RU"/>
        </a:p>
      </dgm:t>
    </dgm:pt>
    <dgm:pt modelId="{12DE2005-3183-4F0F-9031-AFC51114D5C5}">
      <dgm:prSet phldrT="[Текст]" custT="1"/>
      <dgm:spPr/>
      <dgm:t>
        <a:bodyPr/>
        <a:lstStyle/>
        <a:p>
          <a:r>
            <a:rPr lang="ru-RU" altLang="ru-RU" sz="1800" b="1" dirty="0" smtClean="0">
              <a:latin typeface="Calibri" panose="020F0502020204030204" pitchFamily="34" charset="0"/>
              <a:cs typeface="Calibri" panose="020F0502020204030204" pitchFamily="34" charset="0"/>
            </a:rPr>
            <a:t>Длительный процесс</a:t>
          </a:r>
          <a:endParaRPr lang="ru-RU" sz="1800" dirty="0"/>
        </a:p>
      </dgm:t>
    </dgm:pt>
    <dgm:pt modelId="{78B03FF8-85FF-4B54-8B59-4534B367FEC9}" type="parTrans" cxnId="{843E26A0-2934-4CC8-9A9D-6EB45782CA90}">
      <dgm:prSet/>
      <dgm:spPr/>
      <dgm:t>
        <a:bodyPr/>
        <a:lstStyle/>
        <a:p>
          <a:endParaRPr lang="ru-RU"/>
        </a:p>
      </dgm:t>
    </dgm:pt>
    <dgm:pt modelId="{CED28EFC-C08D-4ED6-B579-02793C3CAD6E}" type="sibTrans" cxnId="{843E26A0-2934-4CC8-9A9D-6EB45782CA90}">
      <dgm:prSet/>
      <dgm:spPr/>
      <dgm:t>
        <a:bodyPr/>
        <a:lstStyle/>
        <a:p>
          <a:endParaRPr lang="ru-RU"/>
        </a:p>
      </dgm:t>
    </dgm:pt>
    <dgm:pt modelId="{1A3CFB8E-3B16-4A99-A992-2AEA21E4619C}">
      <dgm:prSet phldrT="[Текст]" custT="1"/>
      <dgm:spPr/>
      <dgm:t>
        <a:bodyPr/>
        <a:lstStyle/>
        <a:p>
          <a:r>
            <a:rPr lang="ru-RU" altLang="ru-RU" sz="1800" b="1" dirty="0" smtClean="0">
              <a:latin typeface="Calibri" panose="020F0502020204030204" pitchFamily="34" charset="0"/>
              <a:cs typeface="Calibri" panose="020F0502020204030204" pitchFamily="34" charset="0"/>
            </a:rPr>
            <a:t>Сквозной </a:t>
          </a:r>
        </a:p>
        <a:p>
          <a:r>
            <a:rPr lang="ru-RU" altLang="ru-RU" sz="1800" b="1" dirty="0" smtClean="0">
              <a:latin typeface="Calibri" panose="020F0502020204030204" pitchFamily="34" charset="0"/>
              <a:cs typeface="Calibri" panose="020F0502020204030204" pitchFamily="34" charset="0"/>
            </a:rPr>
            <a:t>прогрев </a:t>
          </a:r>
        </a:p>
        <a:p>
          <a:r>
            <a:rPr lang="ru-RU" altLang="ru-RU" sz="1800" b="1" dirty="0" smtClean="0">
              <a:latin typeface="Calibri" panose="020F0502020204030204" pitchFamily="34" charset="0"/>
              <a:cs typeface="Calibri" panose="020F0502020204030204" pitchFamily="34" charset="0"/>
            </a:rPr>
            <a:t>шаров </a:t>
          </a:r>
          <a:endParaRPr lang="ru-RU" sz="1800" dirty="0"/>
        </a:p>
      </dgm:t>
    </dgm:pt>
    <dgm:pt modelId="{BD23EDCA-B66E-40E9-91DF-D6ECCDE0D080}" type="parTrans" cxnId="{3583D64D-F906-4E3C-9FD9-44BA9F5B4EEB}">
      <dgm:prSet/>
      <dgm:spPr/>
      <dgm:t>
        <a:bodyPr/>
        <a:lstStyle/>
        <a:p>
          <a:endParaRPr lang="ru-RU"/>
        </a:p>
      </dgm:t>
    </dgm:pt>
    <dgm:pt modelId="{030167D4-DA4E-4FD8-8EFA-23890B519F13}" type="sibTrans" cxnId="{3583D64D-F906-4E3C-9FD9-44BA9F5B4EEB}">
      <dgm:prSet/>
      <dgm:spPr/>
      <dgm:t>
        <a:bodyPr/>
        <a:lstStyle/>
        <a:p>
          <a:endParaRPr lang="ru-RU"/>
        </a:p>
      </dgm:t>
    </dgm:pt>
    <dgm:pt modelId="{D5708381-7E69-402D-8434-383A673B8ECB}" type="pres">
      <dgm:prSet presAssocID="{9520B63C-B917-46BD-9DF2-E68E706678C5}" presName="compositeShape" presStyleCnt="0">
        <dgm:presLayoutVars>
          <dgm:chMax val="7"/>
          <dgm:dir/>
          <dgm:resizeHandles val="exact"/>
        </dgm:presLayoutVars>
      </dgm:prSet>
      <dgm:spPr/>
    </dgm:pt>
    <dgm:pt modelId="{CF2D0B3D-DCE8-40EB-BAEC-965BBA8D5A82}" type="pres">
      <dgm:prSet presAssocID="{9520B63C-B917-46BD-9DF2-E68E706678C5}" presName="wedge1" presStyleLbl="node1" presStyleIdx="0" presStyleCnt="3"/>
      <dgm:spPr/>
      <dgm:t>
        <a:bodyPr/>
        <a:lstStyle/>
        <a:p>
          <a:endParaRPr lang="ru-RU"/>
        </a:p>
      </dgm:t>
    </dgm:pt>
    <dgm:pt modelId="{3FCC85BF-5E95-4965-BFC7-7C22983DB4C2}" type="pres">
      <dgm:prSet presAssocID="{9520B63C-B917-46BD-9DF2-E68E706678C5}" presName="dummy1a" presStyleCnt="0"/>
      <dgm:spPr/>
    </dgm:pt>
    <dgm:pt modelId="{6CCC30DB-2C5F-45F4-8BFA-7AE5EF406FEE}" type="pres">
      <dgm:prSet presAssocID="{9520B63C-B917-46BD-9DF2-E68E706678C5}" presName="dummy1b" presStyleCnt="0"/>
      <dgm:spPr/>
    </dgm:pt>
    <dgm:pt modelId="{BB9179C9-2B0A-40CC-8089-9A00411B60C9}" type="pres">
      <dgm:prSet presAssocID="{9520B63C-B917-46BD-9DF2-E68E706678C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201153-5B1C-46CD-9DF2-74DA7770951E}" type="pres">
      <dgm:prSet presAssocID="{9520B63C-B917-46BD-9DF2-E68E706678C5}" presName="wedge2" presStyleLbl="node1" presStyleIdx="1" presStyleCnt="3"/>
      <dgm:spPr/>
      <dgm:t>
        <a:bodyPr/>
        <a:lstStyle/>
        <a:p>
          <a:endParaRPr lang="ru-RU"/>
        </a:p>
      </dgm:t>
    </dgm:pt>
    <dgm:pt modelId="{E2CAD439-8AFE-4257-9BCF-5B13575981AA}" type="pres">
      <dgm:prSet presAssocID="{9520B63C-B917-46BD-9DF2-E68E706678C5}" presName="dummy2a" presStyleCnt="0"/>
      <dgm:spPr/>
    </dgm:pt>
    <dgm:pt modelId="{8076A005-59BD-4207-A179-102E0C010ABD}" type="pres">
      <dgm:prSet presAssocID="{9520B63C-B917-46BD-9DF2-E68E706678C5}" presName="dummy2b" presStyleCnt="0"/>
      <dgm:spPr/>
    </dgm:pt>
    <dgm:pt modelId="{38E7E439-7D96-46FF-88E1-FAB373D8B45F}" type="pres">
      <dgm:prSet presAssocID="{9520B63C-B917-46BD-9DF2-E68E706678C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0CE142-14E1-45C1-92D9-CA01E6D7A8F7}" type="pres">
      <dgm:prSet presAssocID="{9520B63C-B917-46BD-9DF2-E68E706678C5}" presName="wedge3" presStyleLbl="node1" presStyleIdx="2" presStyleCnt="3"/>
      <dgm:spPr/>
      <dgm:t>
        <a:bodyPr/>
        <a:lstStyle/>
        <a:p>
          <a:endParaRPr lang="ru-RU"/>
        </a:p>
      </dgm:t>
    </dgm:pt>
    <dgm:pt modelId="{A2C47E03-E7B2-4507-AD30-6F5105ACC674}" type="pres">
      <dgm:prSet presAssocID="{9520B63C-B917-46BD-9DF2-E68E706678C5}" presName="dummy3a" presStyleCnt="0"/>
      <dgm:spPr/>
    </dgm:pt>
    <dgm:pt modelId="{DFF38804-E3EE-4946-9822-9F00C005708D}" type="pres">
      <dgm:prSet presAssocID="{9520B63C-B917-46BD-9DF2-E68E706678C5}" presName="dummy3b" presStyleCnt="0"/>
      <dgm:spPr/>
    </dgm:pt>
    <dgm:pt modelId="{F8890A7F-E657-4FB6-B786-33078A5AAE07}" type="pres">
      <dgm:prSet presAssocID="{9520B63C-B917-46BD-9DF2-E68E706678C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1D37CA-56CF-4C30-905A-F6492DB6EC92}" type="pres">
      <dgm:prSet presAssocID="{DB81DD1D-E14B-4454-9206-AB66FCF1BAB2}" presName="arrowWedge1" presStyleLbl="fgSibTrans2D1" presStyleIdx="0" presStyleCnt="3"/>
      <dgm:spPr/>
    </dgm:pt>
    <dgm:pt modelId="{B4001FA0-6803-4B4F-BD5E-39F006F284F7}" type="pres">
      <dgm:prSet presAssocID="{CED28EFC-C08D-4ED6-B579-02793C3CAD6E}" presName="arrowWedge2" presStyleLbl="fgSibTrans2D1" presStyleIdx="1" presStyleCnt="3"/>
      <dgm:spPr/>
    </dgm:pt>
    <dgm:pt modelId="{65A397D1-7FCC-4E94-AC42-9CB201E4A6A0}" type="pres">
      <dgm:prSet presAssocID="{030167D4-DA4E-4FD8-8EFA-23890B519F13}" presName="arrowWedge3" presStyleLbl="fgSibTrans2D1" presStyleIdx="2" presStyleCnt="3"/>
      <dgm:spPr/>
    </dgm:pt>
  </dgm:ptLst>
  <dgm:cxnLst>
    <dgm:cxn modelId="{967CEFC1-BA18-4B7E-A4E3-9446EC682C73}" type="presOf" srcId="{9520B63C-B917-46BD-9DF2-E68E706678C5}" destId="{D5708381-7E69-402D-8434-383A673B8ECB}" srcOrd="0" destOrd="0" presId="urn:microsoft.com/office/officeart/2005/8/layout/cycle8"/>
    <dgm:cxn modelId="{F11DD588-356C-430D-861E-7377E729A94B}" type="presOf" srcId="{12DE2005-3183-4F0F-9031-AFC51114D5C5}" destId="{44201153-5B1C-46CD-9DF2-74DA7770951E}" srcOrd="0" destOrd="0" presId="urn:microsoft.com/office/officeart/2005/8/layout/cycle8"/>
    <dgm:cxn modelId="{72F70EAE-37F7-4664-80D1-C2B3C000BFEC}" type="presOf" srcId="{1A3CFB8E-3B16-4A99-A992-2AEA21E4619C}" destId="{F8890A7F-E657-4FB6-B786-33078A5AAE07}" srcOrd="1" destOrd="0" presId="urn:microsoft.com/office/officeart/2005/8/layout/cycle8"/>
    <dgm:cxn modelId="{843E26A0-2934-4CC8-9A9D-6EB45782CA90}" srcId="{9520B63C-B917-46BD-9DF2-E68E706678C5}" destId="{12DE2005-3183-4F0F-9031-AFC51114D5C5}" srcOrd="1" destOrd="0" parTransId="{78B03FF8-85FF-4B54-8B59-4534B367FEC9}" sibTransId="{CED28EFC-C08D-4ED6-B579-02793C3CAD6E}"/>
    <dgm:cxn modelId="{3583D64D-F906-4E3C-9FD9-44BA9F5B4EEB}" srcId="{9520B63C-B917-46BD-9DF2-E68E706678C5}" destId="{1A3CFB8E-3B16-4A99-A992-2AEA21E4619C}" srcOrd="2" destOrd="0" parTransId="{BD23EDCA-B66E-40E9-91DF-D6ECCDE0D080}" sibTransId="{030167D4-DA4E-4FD8-8EFA-23890B519F13}"/>
    <dgm:cxn modelId="{52266804-D562-45FB-9871-6A4DCF38A977}" type="presOf" srcId="{7DE00C3A-FF48-4C5F-AD72-2951F47748C5}" destId="{BB9179C9-2B0A-40CC-8089-9A00411B60C9}" srcOrd="1" destOrd="0" presId="urn:microsoft.com/office/officeart/2005/8/layout/cycle8"/>
    <dgm:cxn modelId="{FD4615B3-FF05-4B54-ACD5-772FD208D78B}" type="presOf" srcId="{7DE00C3A-FF48-4C5F-AD72-2951F47748C5}" destId="{CF2D0B3D-DCE8-40EB-BAEC-965BBA8D5A82}" srcOrd="0" destOrd="0" presId="urn:microsoft.com/office/officeart/2005/8/layout/cycle8"/>
    <dgm:cxn modelId="{8FAE1FC5-044B-4A9D-ACB9-917F45AF3214}" srcId="{9520B63C-B917-46BD-9DF2-E68E706678C5}" destId="{7DE00C3A-FF48-4C5F-AD72-2951F47748C5}" srcOrd="0" destOrd="0" parTransId="{28E8CECD-B9CF-401C-BDB7-6F3A64F6088A}" sibTransId="{DB81DD1D-E14B-4454-9206-AB66FCF1BAB2}"/>
    <dgm:cxn modelId="{F2566B55-7202-48A5-94E6-F121AB8D6C46}" type="presOf" srcId="{12DE2005-3183-4F0F-9031-AFC51114D5C5}" destId="{38E7E439-7D96-46FF-88E1-FAB373D8B45F}" srcOrd="1" destOrd="0" presId="urn:microsoft.com/office/officeart/2005/8/layout/cycle8"/>
    <dgm:cxn modelId="{E5EF866F-EDAA-427B-B9F7-C033FF8FB48F}" type="presOf" srcId="{1A3CFB8E-3B16-4A99-A992-2AEA21E4619C}" destId="{910CE142-14E1-45C1-92D9-CA01E6D7A8F7}" srcOrd="0" destOrd="0" presId="urn:microsoft.com/office/officeart/2005/8/layout/cycle8"/>
    <dgm:cxn modelId="{AFFB0339-ED48-4E4B-9219-E715250AA62F}" type="presParOf" srcId="{D5708381-7E69-402D-8434-383A673B8ECB}" destId="{CF2D0B3D-DCE8-40EB-BAEC-965BBA8D5A82}" srcOrd="0" destOrd="0" presId="urn:microsoft.com/office/officeart/2005/8/layout/cycle8"/>
    <dgm:cxn modelId="{8900F820-9BBC-4DD7-8693-EDE269A3FFFB}" type="presParOf" srcId="{D5708381-7E69-402D-8434-383A673B8ECB}" destId="{3FCC85BF-5E95-4965-BFC7-7C22983DB4C2}" srcOrd="1" destOrd="0" presId="urn:microsoft.com/office/officeart/2005/8/layout/cycle8"/>
    <dgm:cxn modelId="{D04C49CE-81E3-4285-A761-C588C9E5C572}" type="presParOf" srcId="{D5708381-7E69-402D-8434-383A673B8ECB}" destId="{6CCC30DB-2C5F-45F4-8BFA-7AE5EF406FEE}" srcOrd="2" destOrd="0" presId="urn:microsoft.com/office/officeart/2005/8/layout/cycle8"/>
    <dgm:cxn modelId="{6E3C5AC6-7AD4-4EA7-A528-47389AA9B7DC}" type="presParOf" srcId="{D5708381-7E69-402D-8434-383A673B8ECB}" destId="{BB9179C9-2B0A-40CC-8089-9A00411B60C9}" srcOrd="3" destOrd="0" presId="urn:microsoft.com/office/officeart/2005/8/layout/cycle8"/>
    <dgm:cxn modelId="{74D3D2F9-1FE5-4403-8F9D-E853B59DB7FC}" type="presParOf" srcId="{D5708381-7E69-402D-8434-383A673B8ECB}" destId="{44201153-5B1C-46CD-9DF2-74DA7770951E}" srcOrd="4" destOrd="0" presId="urn:microsoft.com/office/officeart/2005/8/layout/cycle8"/>
    <dgm:cxn modelId="{57169B3A-9AB5-4F6F-A0DE-2851D215348B}" type="presParOf" srcId="{D5708381-7E69-402D-8434-383A673B8ECB}" destId="{E2CAD439-8AFE-4257-9BCF-5B13575981AA}" srcOrd="5" destOrd="0" presId="urn:microsoft.com/office/officeart/2005/8/layout/cycle8"/>
    <dgm:cxn modelId="{11F61917-F013-4E66-942F-45EF7F8264F1}" type="presParOf" srcId="{D5708381-7E69-402D-8434-383A673B8ECB}" destId="{8076A005-59BD-4207-A179-102E0C010ABD}" srcOrd="6" destOrd="0" presId="urn:microsoft.com/office/officeart/2005/8/layout/cycle8"/>
    <dgm:cxn modelId="{9C4D3E42-C2FF-4D7D-ACA9-9547341D2F3A}" type="presParOf" srcId="{D5708381-7E69-402D-8434-383A673B8ECB}" destId="{38E7E439-7D96-46FF-88E1-FAB373D8B45F}" srcOrd="7" destOrd="0" presId="urn:microsoft.com/office/officeart/2005/8/layout/cycle8"/>
    <dgm:cxn modelId="{74034F6A-38D6-419C-ADD6-75D258349131}" type="presParOf" srcId="{D5708381-7E69-402D-8434-383A673B8ECB}" destId="{910CE142-14E1-45C1-92D9-CA01E6D7A8F7}" srcOrd="8" destOrd="0" presId="urn:microsoft.com/office/officeart/2005/8/layout/cycle8"/>
    <dgm:cxn modelId="{F343B7E1-01C9-4F7E-BDA4-27AC26987CD2}" type="presParOf" srcId="{D5708381-7E69-402D-8434-383A673B8ECB}" destId="{A2C47E03-E7B2-4507-AD30-6F5105ACC674}" srcOrd="9" destOrd="0" presId="urn:microsoft.com/office/officeart/2005/8/layout/cycle8"/>
    <dgm:cxn modelId="{05237985-A814-4589-AB34-E93B1BCABA28}" type="presParOf" srcId="{D5708381-7E69-402D-8434-383A673B8ECB}" destId="{DFF38804-E3EE-4946-9822-9F00C005708D}" srcOrd="10" destOrd="0" presId="urn:microsoft.com/office/officeart/2005/8/layout/cycle8"/>
    <dgm:cxn modelId="{96945F64-BA7F-4B7E-B62D-6E92A6F8BD6B}" type="presParOf" srcId="{D5708381-7E69-402D-8434-383A673B8ECB}" destId="{F8890A7F-E657-4FB6-B786-33078A5AAE07}" srcOrd="11" destOrd="0" presId="urn:microsoft.com/office/officeart/2005/8/layout/cycle8"/>
    <dgm:cxn modelId="{B397FFC6-84A8-4DCB-B8C1-523922EDD6FF}" type="presParOf" srcId="{D5708381-7E69-402D-8434-383A673B8ECB}" destId="{041D37CA-56CF-4C30-905A-F6492DB6EC92}" srcOrd="12" destOrd="0" presId="urn:microsoft.com/office/officeart/2005/8/layout/cycle8"/>
    <dgm:cxn modelId="{0CDCDBC6-B3EB-46D6-BE8D-1D76D4632526}" type="presParOf" srcId="{D5708381-7E69-402D-8434-383A673B8ECB}" destId="{B4001FA0-6803-4B4F-BD5E-39F006F284F7}" srcOrd="13" destOrd="0" presId="urn:microsoft.com/office/officeart/2005/8/layout/cycle8"/>
    <dgm:cxn modelId="{39632C79-2B5B-42D7-BB71-0AAB660E2CFD}" type="presParOf" srcId="{D5708381-7E69-402D-8434-383A673B8ECB}" destId="{65A397D1-7FCC-4E94-AC42-9CB201E4A6A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0C5DB0-8DED-4D8C-A952-54EF104BD358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CBA0A756-1B26-4F62-AECB-C6E33DB027FD}">
      <dgm:prSet phldrT="[Текст]" phldr="1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ru-RU" dirty="0"/>
        </a:p>
      </dgm:t>
    </dgm:pt>
    <dgm:pt modelId="{5DE8BB47-6487-424E-A0C7-61290FFDF857}" type="parTrans" cxnId="{14EB2D06-F31A-4B12-9F9E-A4AE7D0F7256}">
      <dgm:prSet/>
      <dgm:spPr/>
      <dgm:t>
        <a:bodyPr/>
        <a:lstStyle/>
        <a:p>
          <a:endParaRPr lang="ru-RU"/>
        </a:p>
      </dgm:t>
    </dgm:pt>
    <dgm:pt modelId="{E47601BC-0F59-4C6A-9865-9A04A64BC4B5}" type="sibTrans" cxnId="{14EB2D06-F31A-4B12-9F9E-A4AE7D0F7256}">
      <dgm:prSet/>
      <dgm:spPr/>
      <dgm:t>
        <a:bodyPr/>
        <a:lstStyle/>
        <a:p>
          <a:endParaRPr lang="ru-RU" dirty="0"/>
        </a:p>
      </dgm:t>
    </dgm:pt>
    <dgm:pt modelId="{3B83B826-57D0-4F3A-A50C-09FFCACB8514}">
      <dgm:prSet phldrT="[Текст]"/>
      <dgm:spPr>
        <a:solidFill>
          <a:srgbClr val="FF0000"/>
        </a:solidFill>
      </dgm:spPr>
      <dgm:t>
        <a:bodyPr/>
        <a:lstStyle/>
        <a:p>
          <a:pPr>
            <a:spcAft>
              <a:spcPts val="0"/>
            </a:spcAft>
          </a:pPr>
          <a:r>
            <a:rPr lang="ru-RU" altLang="ru-RU" b="1" dirty="0" smtClean="0">
              <a:latin typeface="Calibri" panose="020F0502020204030204" pitchFamily="34" charset="0"/>
              <a:cs typeface="Calibri" panose="020F0502020204030204" pitchFamily="34" charset="0"/>
            </a:rPr>
            <a:t>ЭНЕРГИЯ (НАГРЕВ)</a:t>
          </a:r>
        </a:p>
        <a:p>
          <a:pPr>
            <a:spcAft>
              <a:spcPts val="0"/>
            </a:spcAft>
          </a:pPr>
          <a:r>
            <a:rPr lang="ru-RU" altLang="ru-RU" b="1" dirty="0" smtClean="0">
              <a:latin typeface="Calibri" panose="020F0502020204030204" pitchFamily="34" charset="0"/>
              <a:cs typeface="Calibri" panose="020F0502020204030204" pitchFamily="34" charset="0"/>
            </a:rPr>
            <a:t>ВНЕШНИЙ ИСТОЧНИК</a:t>
          </a:r>
          <a:endParaRPr lang="ru-RU" dirty="0"/>
        </a:p>
      </dgm:t>
    </dgm:pt>
    <dgm:pt modelId="{41C0F0FE-A55E-4156-828F-3A47B4FCD0F9}" type="parTrans" cxnId="{BB2AA7BD-2514-4FAE-B775-D896FC59AF0A}">
      <dgm:prSet/>
      <dgm:spPr/>
      <dgm:t>
        <a:bodyPr/>
        <a:lstStyle/>
        <a:p>
          <a:endParaRPr lang="ru-RU"/>
        </a:p>
      </dgm:t>
    </dgm:pt>
    <dgm:pt modelId="{356049C3-CC1D-47BB-8E5A-3E55FBBD6672}" type="sibTrans" cxnId="{BB2AA7BD-2514-4FAE-B775-D896FC59AF0A}">
      <dgm:prSet/>
      <dgm:spPr/>
      <dgm:t>
        <a:bodyPr/>
        <a:lstStyle/>
        <a:p>
          <a:endParaRPr lang="ru-RU" dirty="0"/>
        </a:p>
      </dgm:t>
    </dgm:pt>
    <dgm:pt modelId="{676982B2-47B7-44AE-9E5F-F16431F25AAD}">
      <dgm:prSet phldrT="[Текст]" phldr="1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ru-RU" dirty="0"/>
        </a:p>
      </dgm:t>
    </dgm:pt>
    <dgm:pt modelId="{CC9057F4-0C2E-4A2E-8A92-E2A8F930AEBA}" type="parTrans" cxnId="{744962F2-7D42-4854-852D-45B425A4D6A1}">
      <dgm:prSet/>
      <dgm:spPr/>
      <dgm:t>
        <a:bodyPr/>
        <a:lstStyle/>
        <a:p>
          <a:endParaRPr lang="ru-RU"/>
        </a:p>
      </dgm:t>
    </dgm:pt>
    <dgm:pt modelId="{7EE354FD-1502-46A2-8B18-52A7378331FF}" type="sibTrans" cxnId="{744962F2-7D42-4854-852D-45B425A4D6A1}">
      <dgm:prSet/>
      <dgm:spPr/>
      <dgm:t>
        <a:bodyPr/>
        <a:lstStyle/>
        <a:p>
          <a:endParaRPr lang="ru-RU"/>
        </a:p>
      </dgm:t>
    </dgm:pt>
    <dgm:pt modelId="{BFEE32C8-11C0-4579-B7DE-73ED4C97434D}" type="pres">
      <dgm:prSet presAssocID="{110C5DB0-8DED-4D8C-A952-54EF104BD358}" presName="linearFlow" presStyleCnt="0">
        <dgm:presLayoutVars>
          <dgm:dir/>
          <dgm:resizeHandles val="exact"/>
        </dgm:presLayoutVars>
      </dgm:prSet>
      <dgm:spPr/>
    </dgm:pt>
    <dgm:pt modelId="{3C7B93CF-3EB8-4306-BD00-340F89AC3404}" type="pres">
      <dgm:prSet presAssocID="{CBA0A756-1B26-4F62-AECB-C6E33DB027F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4BE4D5-E2A7-4385-8F0C-FB8C0DD352A6}" type="pres">
      <dgm:prSet presAssocID="{E47601BC-0F59-4C6A-9865-9A04A64BC4B5}" presName="spacerL" presStyleCnt="0"/>
      <dgm:spPr/>
    </dgm:pt>
    <dgm:pt modelId="{1BEB9D25-9C7D-4813-AE8C-25867149E824}" type="pres">
      <dgm:prSet presAssocID="{E47601BC-0F59-4C6A-9865-9A04A64BC4B5}" presName="sibTrans" presStyleLbl="sibTrans2D1" presStyleIdx="0" presStyleCnt="2"/>
      <dgm:spPr/>
      <dgm:t>
        <a:bodyPr/>
        <a:lstStyle/>
        <a:p>
          <a:endParaRPr lang="ru-RU"/>
        </a:p>
      </dgm:t>
    </dgm:pt>
    <dgm:pt modelId="{1D4B4D47-D16D-44FE-8D76-986596DCB6F1}" type="pres">
      <dgm:prSet presAssocID="{E47601BC-0F59-4C6A-9865-9A04A64BC4B5}" presName="spacerR" presStyleCnt="0"/>
      <dgm:spPr/>
    </dgm:pt>
    <dgm:pt modelId="{E73DB20D-D50F-449A-BC72-ED171D88CDC0}" type="pres">
      <dgm:prSet presAssocID="{3B83B826-57D0-4F3A-A50C-09FFCACB851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CB04F0C-C622-479D-A696-599375845A3A}" type="pres">
      <dgm:prSet presAssocID="{356049C3-CC1D-47BB-8E5A-3E55FBBD6672}" presName="spacerL" presStyleCnt="0"/>
      <dgm:spPr/>
    </dgm:pt>
    <dgm:pt modelId="{375F03EF-4DDA-4805-8E09-76A876438A85}" type="pres">
      <dgm:prSet presAssocID="{356049C3-CC1D-47BB-8E5A-3E55FBBD6672}" presName="sibTrans" presStyleLbl="sibTrans2D1" presStyleIdx="1" presStyleCnt="2"/>
      <dgm:spPr/>
      <dgm:t>
        <a:bodyPr/>
        <a:lstStyle/>
        <a:p>
          <a:endParaRPr lang="ru-RU"/>
        </a:p>
      </dgm:t>
    </dgm:pt>
    <dgm:pt modelId="{6E4D5223-6828-4571-B0D7-1A0DC8048CA7}" type="pres">
      <dgm:prSet presAssocID="{356049C3-CC1D-47BB-8E5A-3E55FBBD6672}" presName="spacerR" presStyleCnt="0"/>
      <dgm:spPr/>
    </dgm:pt>
    <dgm:pt modelId="{FB847732-1712-4EF0-B012-43C7D80C7CF3}" type="pres">
      <dgm:prSet presAssocID="{676982B2-47B7-44AE-9E5F-F16431F25AAD}" presName="node" presStyleLbl="node1" presStyleIdx="2" presStyleCnt="3" custLinFactX="-2631" custLinFactNeighborX="-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B0874491-9C3E-47FA-BD2E-23D913E73AA7}" type="presOf" srcId="{356049C3-CC1D-47BB-8E5A-3E55FBBD6672}" destId="{375F03EF-4DDA-4805-8E09-76A876438A85}" srcOrd="0" destOrd="0" presId="urn:microsoft.com/office/officeart/2005/8/layout/equation1"/>
    <dgm:cxn modelId="{62712341-5E41-4072-B631-500F5379665E}" type="presOf" srcId="{3B83B826-57D0-4F3A-A50C-09FFCACB8514}" destId="{E73DB20D-D50F-449A-BC72-ED171D88CDC0}" srcOrd="0" destOrd="0" presId="urn:microsoft.com/office/officeart/2005/8/layout/equation1"/>
    <dgm:cxn modelId="{744962F2-7D42-4854-852D-45B425A4D6A1}" srcId="{110C5DB0-8DED-4D8C-A952-54EF104BD358}" destId="{676982B2-47B7-44AE-9E5F-F16431F25AAD}" srcOrd="2" destOrd="0" parTransId="{CC9057F4-0C2E-4A2E-8A92-E2A8F930AEBA}" sibTransId="{7EE354FD-1502-46A2-8B18-52A7378331FF}"/>
    <dgm:cxn modelId="{6A8C1EAA-417E-4237-8BF9-CF55200C9B63}" type="presOf" srcId="{CBA0A756-1B26-4F62-AECB-C6E33DB027FD}" destId="{3C7B93CF-3EB8-4306-BD00-340F89AC3404}" srcOrd="0" destOrd="0" presId="urn:microsoft.com/office/officeart/2005/8/layout/equation1"/>
    <dgm:cxn modelId="{1FE8B683-0A7A-453E-B8B9-B37615716DD1}" type="presOf" srcId="{676982B2-47B7-44AE-9E5F-F16431F25AAD}" destId="{FB847732-1712-4EF0-B012-43C7D80C7CF3}" srcOrd="0" destOrd="0" presId="urn:microsoft.com/office/officeart/2005/8/layout/equation1"/>
    <dgm:cxn modelId="{B289AB5F-1B39-4067-A4A5-2FED24DEF61E}" type="presOf" srcId="{E47601BC-0F59-4C6A-9865-9A04A64BC4B5}" destId="{1BEB9D25-9C7D-4813-AE8C-25867149E824}" srcOrd="0" destOrd="0" presId="urn:microsoft.com/office/officeart/2005/8/layout/equation1"/>
    <dgm:cxn modelId="{14EB2D06-F31A-4B12-9F9E-A4AE7D0F7256}" srcId="{110C5DB0-8DED-4D8C-A952-54EF104BD358}" destId="{CBA0A756-1B26-4F62-AECB-C6E33DB027FD}" srcOrd="0" destOrd="0" parTransId="{5DE8BB47-6487-424E-A0C7-61290FFDF857}" sibTransId="{E47601BC-0F59-4C6A-9865-9A04A64BC4B5}"/>
    <dgm:cxn modelId="{BB2AA7BD-2514-4FAE-B775-D896FC59AF0A}" srcId="{110C5DB0-8DED-4D8C-A952-54EF104BD358}" destId="{3B83B826-57D0-4F3A-A50C-09FFCACB8514}" srcOrd="1" destOrd="0" parTransId="{41C0F0FE-A55E-4156-828F-3A47B4FCD0F9}" sibTransId="{356049C3-CC1D-47BB-8E5A-3E55FBBD6672}"/>
    <dgm:cxn modelId="{ACC929CE-AEDD-454B-A04B-376A769EDE5A}" type="presOf" srcId="{110C5DB0-8DED-4D8C-A952-54EF104BD358}" destId="{BFEE32C8-11C0-4579-B7DE-73ED4C97434D}" srcOrd="0" destOrd="0" presId="urn:microsoft.com/office/officeart/2005/8/layout/equation1"/>
    <dgm:cxn modelId="{0E2CF816-A444-4D6B-AAAB-2D1F75A8A6CF}" type="presParOf" srcId="{BFEE32C8-11C0-4579-B7DE-73ED4C97434D}" destId="{3C7B93CF-3EB8-4306-BD00-340F89AC3404}" srcOrd="0" destOrd="0" presId="urn:microsoft.com/office/officeart/2005/8/layout/equation1"/>
    <dgm:cxn modelId="{7AF002C3-031E-491B-8C54-610A17B856CA}" type="presParOf" srcId="{BFEE32C8-11C0-4579-B7DE-73ED4C97434D}" destId="{F84BE4D5-E2A7-4385-8F0C-FB8C0DD352A6}" srcOrd="1" destOrd="0" presId="urn:microsoft.com/office/officeart/2005/8/layout/equation1"/>
    <dgm:cxn modelId="{3EA8059C-CADB-4A0D-9B1B-95BAF92E4E7E}" type="presParOf" srcId="{BFEE32C8-11C0-4579-B7DE-73ED4C97434D}" destId="{1BEB9D25-9C7D-4813-AE8C-25867149E824}" srcOrd="2" destOrd="0" presId="urn:microsoft.com/office/officeart/2005/8/layout/equation1"/>
    <dgm:cxn modelId="{5956B5DC-C2C2-4C22-BF19-99903F35EC2F}" type="presParOf" srcId="{BFEE32C8-11C0-4579-B7DE-73ED4C97434D}" destId="{1D4B4D47-D16D-44FE-8D76-986596DCB6F1}" srcOrd="3" destOrd="0" presId="urn:microsoft.com/office/officeart/2005/8/layout/equation1"/>
    <dgm:cxn modelId="{CF915D2E-6026-48DF-B42A-A6C448C4CF5D}" type="presParOf" srcId="{BFEE32C8-11C0-4579-B7DE-73ED4C97434D}" destId="{E73DB20D-D50F-449A-BC72-ED171D88CDC0}" srcOrd="4" destOrd="0" presId="urn:microsoft.com/office/officeart/2005/8/layout/equation1"/>
    <dgm:cxn modelId="{DB4AC759-BD4F-40C5-88DC-84E2DA76F7FE}" type="presParOf" srcId="{BFEE32C8-11C0-4579-B7DE-73ED4C97434D}" destId="{3CB04F0C-C622-479D-A696-599375845A3A}" srcOrd="5" destOrd="0" presId="urn:microsoft.com/office/officeart/2005/8/layout/equation1"/>
    <dgm:cxn modelId="{F071CE53-4FE1-432C-8116-6B2AA50F1630}" type="presParOf" srcId="{BFEE32C8-11C0-4579-B7DE-73ED4C97434D}" destId="{375F03EF-4DDA-4805-8E09-76A876438A85}" srcOrd="6" destOrd="0" presId="urn:microsoft.com/office/officeart/2005/8/layout/equation1"/>
    <dgm:cxn modelId="{75D7606C-EAB8-4211-8517-38CF5D16A14C}" type="presParOf" srcId="{BFEE32C8-11C0-4579-B7DE-73ED4C97434D}" destId="{6E4D5223-6828-4571-B0D7-1A0DC8048CA7}" srcOrd="7" destOrd="0" presId="urn:microsoft.com/office/officeart/2005/8/layout/equation1"/>
    <dgm:cxn modelId="{22F1279A-2BF5-4CB6-838D-F1751FF5C873}" type="presParOf" srcId="{BFEE32C8-11C0-4579-B7DE-73ED4C97434D}" destId="{FB847732-1712-4EF0-B012-43C7D80C7CF3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20B63C-B917-46BD-9DF2-E68E706678C5}" type="doc">
      <dgm:prSet loTypeId="urn:microsoft.com/office/officeart/2005/8/layout/cycle8" loCatId="cycle" qsTypeId="urn:microsoft.com/office/officeart/2005/8/quickstyle/3d3" qsCatId="3D" csTypeId="urn:microsoft.com/office/officeart/2005/8/colors/colorful3" csCatId="colorful" phldr="1"/>
      <dgm:spPr/>
    </dgm:pt>
    <dgm:pt modelId="{7DE00C3A-FF48-4C5F-AD72-2951F47748C5}">
      <dgm:prSet phldrT="[Текст]" custT="1"/>
      <dgm:spPr/>
      <dgm:t>
        <a:bodyPr/>
        <a:lstStyle/>
        <a:p>
          <a:r>
            <a:rPr lang="ru-RU" altLang="ru-RU" sz="1600" b="1" dirty="0" smtClean="0">
              <a:latin typeface="Calibri" panose="020F0502020204030204" pitchFamily="34" charset="0"/>
              <a:cs typeface="Calibri" panose="020F0502020204030204" pitchFamily="34" charset="0"/>
            </a:rPr>
            <a:t>Симметрия нагрева</a:t>
          </a:r>
          <a:endParaRPr lang="ru-RU" sz="1600" dirty="0"/>
        </a:p>
      </dgm:t>
    </dgm:pt>
    <dgm:pt modelId="{28E8CECD-B9CF-401C-BDB7-6F3A64F6088A}" type="parTrans" cxnId="{8FAE1FC5-044B-4A9D-ACB9-917F45AF3214}">
      <dgm:prSet/>
      <dgm:spPr/>
      <dgm:t>
        <a:bodyPr/>
        <a:lstStyle/>
        <a:p>
          <a:endParaRPr lang="ru-RU"/>
        </a:p>
      </dgm:t>
    </dgm:pt>
    <dgm:pt modelId="{DB81DD1D-E14B-4454-9206-AB66FCF1BAB2}" type="sibTrans" cxnId="{8FAE1FC5-044B-4A9D-ACB9-917F45AF3214}">
      <dgm:prSet/>
      <dgm:spPr/>
      <dgm:t>
        <a:bodyPr/>
        <a:lstStyle/>
        <a:p>
          <a:endParaRPr lang="ru-RU"/>
        </a:p>
      </dgm:t>
    </dgm:pt>
    <dgm:pt modelId="{12DE2005-3183-4F0F-9031-AFC51114D5C5}">
      <dgm:prSet phldrT="[Текст]" custT="1"/>
      <dgm:spPr/>
      <dgm:t>
        <a:bodyPr/>
        <a:lstStyle/>
        <a:p>
          <a:r>
            <a:rPr lang="ru-RU" sz="1800" b="1" dirty="0" smtClean="0"/>
            <a:t>Скоростной нагрев</a:t>
          </a:r>
          <a:endParaRPr lang="ru-RU" sz="1800" b="1" dirty="0"/>
        </a:p>
      </dgm:t>
    </dgm:pt>
    <dgm:pt modelId="{78B03FF8-85FF-4B54-8B59-4534B367FEC9}" type="parTrans" cxnId="{843E26A0-2934-4CC8-9A9D-6EB45782CA90}">
      <dgm:prSet/>
      <dgm:spPr/>
      <dgm:t>
        <a:bodyPr/>
        <a:lstStyle/>
        <a:p>
          <a:endParaRPr lang="ru-RU"/>
        </a:p>
      </dgm:t>
    </dgm:pt>
    <dgm:pt modelId="{CED28EFC-C08D-4ED6-B579-02793C3CAD6E}" type="sibTrans" cxnId="{843E26A0-2934-4CC8-9A9D-6EB45782CA90}">
      <dgm:prSet/>
      <dgm:spPr/>
      <dgm:t>
        <a:bodyPr/>
        <a:lstStyle/>
        <a:p>
          <a:endParaRPr lang="ru-RU"/>
        </a:p>
      </dgm:t>
    </dgm:pt>
    <dgm:pt modelId="{1A3CFB8E-3B16-4A99-A992-2AEA21E4619C}">
      <dgm:prSet phldrT="[Текст]" custT="1"/>
      <dgm:spPr/>
      <dgm:t>
        <a:bodyPr/>
        <a:lstStyle/>
        <a:p>
          <a:r>
            <a:rPr lang="ru-RU" altLang="ru-RU" sz="1800" b="1" dirty="0" smtClean="0">
              <a:latin typeface="Calibri" panose="020F0502020204030204" pitchFamily="34" charset="0"/>
              <a:cs typeface="Calibri" panose="020F0502020204030204" pitchFamily="34" charset="0"/>
            </a:rPr>
            <a:t>Нагрев на заданную глубину</a:t>
          </a:r>
          <a:endParaRPr lang="ru-RU" sz="1800" dirty="0"/>
        </a:p>
      </dgm:t>
    </dgm:pt>
    <dgm:pt modelId="{BD23EDCA-B66E-40E9-91DF-D6ECCDE0D080}" type="parTrans" cxnId="{3583D64D-F906-4E3C-9FD9-44BA9F5B4EEB}">
      <dgm:prSet/>
      <dgm:spPr/>
      <dgm:t>
        <a:bodyPr/>
        <a:lstStyle/>
        <a:p>
          <a:endParaRPr lang="ru-RU"/>
        </a:p>
      </dgm:t>
    </dgm:pt>
    <dgm:pt modelId="{030167D4-DA4E-4FD8-8EFA-23890B519F13}" type="sibTrans" cxnId="{3583D64D-F906-4E3C-9FD9-44BA9F5B4EEB}">
      <dgm:prSet/>
      <dgm:spPr/>
      <dgm:t>
        <a:bodyPr/>
        <a:lstStyle/>
        <a:p>
          <a:endParaRPr lang="ru-RU"/>
        </a:p>
      </dgm:t>
    </dgm:pt>
    <dgm:pt modelId="{D5708381-7E69-402D-8434-383A673B8ECB}" type="pres">
      <dgm:prSet presAssocID="{9520B63C-B917-46BD-9DF2-E68E706678C5}" presName="compositeShape" presStyleCnt="0">
        <dgm:presLayoutVars>
          <dgm:chMax val="7"/>
          <dgm:dir/>
          <dgm:resizeHandles val="exact"/>
        </dgm:presLayoutVars>
      </dgm:prSet>
      <dgm:spPr/>
    </dgm:pt>
    <dgm:pt modelId="{CF2D0B3D-DCE8-40EB-BAEC-965BBA8D5A82}" type="pres">
      <dgm:prSet presAssocID="{9520B63C-B917-46BD-9DF2-E68E706678C5}" presName="wedge1" presStyleLbl="node1" presStyleIdx="0" presStyleCnt="3"/>
      <dgm:spPr/>
      <dgm:t>
        <a:bodyPr/>
        <a:lstStyle/>
        <a:p>
          <a:endParaRPr lang="ru-RU"/>
        </a:p>
      </dgm:t>
    </dgm:pt>
    <dgm:pt modelId="{3FCC85BF-5E95-4965-BFC7-7C22983DB4C2}" type="pres">
      <dgm:prSet presAssocID="{9520B63C-B917-46BD-9DF2-E68E706678C5}" presName="dummy1a" presStyleCnt="0"/>
      <dgm:spPr/>
    </dgm:pt>
    <dgm:pt modelId="{6CCC30DB-2C5F-45F4-8BFA-7AE5EF406FEE}" type="pres">
      <dgm:prSet presAssocID="{9520B63C-B917-46BD-9DF2-E68E706678C5}" presName="dummy1b" presStyleCnt="0"/>
      <dgm:spPr/>
    </dgm:pt>
    <dgm:pt modelId="{BB9179C9-2B0A-40CC-8089-9A00411B60C9}" type="pres">
      <dgm:prSet presAssocID="{9520B63C-B917-46BD-9DF2-E68E706678C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4201153-5B1C-46CD-9DF2-74DA7770951E}" type="pres">
      <dgm:prSet presAssocID="{9520B63C-B917-46BD-9DF2-E68E706678C5}" presName="wedge2" presStyleLbl="node1" presStyleIdx="1" presStyleCnt="3"/>
      <dgm:spPr/>
      <dgm:t>
        <a:bodyPr/>
        <a:lstStyle/>
        <a:p>
          <a:endParaRPr lang="ru-RU"/>
        </a:p>
      </dgm:t>
    </dgm:pt>
    <dgm:pt modelId="{E2CAD439-8AFE-4257-9BCF-5B13575981AA}" type="pres">
      <dgm:prSet presAssocID="{9520B63C-B917-46BD-9DF2-E68E706678C5}" presName="dummy2a" presStyleCnt="0"/>
      <dgm:spPr/>
    </dgm:pt>
    <dgm:pt modelId="{8076A005-59BD-4207-A179-102E0C010ABD}" type="pres">
      <dgm:prSet presAssocID="{9520B63C-B917-46BD-9DF2-E68E706678C5}" presName="dummy2b" presStyleCnt="0"/>
      <dgm:spPr/>
    </dgm:pt>
    <dgm:pt modelId="{38E7E439-7D96-46FF-88E1-FAB373D8B45F}" type="pres">
      <dgm:prSet presAssocID="{9520B63C-B917-46BD-9DF2-E68E706678C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10CE142-14E1-45C1-92D9-CA01E6D7A8F7}" type="pres">
      <dgm:prSet presAssocID="{9520B63C-B917-46BD-9DF2-E68E706678C5}" presName="wedge3" presStyleLbl="node1" presStyleIdx="2" presStyleCnt="3"/>
      <dgm:spPr/>
      <dgm:t>
        <a:bodyPr/>
        <a:lstStyle/>
        <a:p>
          <a:endParaRPr lang="ru-RU"/>
        </a:p>
      </dgm:t>
    </dgm:pt>
    <dgm:pt modelId="{A2C47E03-E7B2-4507-AD30-6F5105ACC674}" type="pres">
      <dgm:prSet presAssocID="{9520B63C-B917-46BD-9DF2-E68E706678C5}" presName="dummy3a" presStyleCnt="0"/>
      <dgm:spPr/>
    </dgm:pt>
    <dgm:pt modelId="{DFF38804-E3EE-4946-9822-9F00C005708D}" type="pres">
      <dgm:prSet presAssocID="{9520B63C-B917-46BD-9DF2-E68E706678C5}" presName="dummy3b" presStyleCnt="0"/>
      <dgm:spPr/>
    </dgm:pt>
    <dgm:pt modelId="{F8890A7F-E657-4FB6-B786-33078A5AAE07}" type="pres">
      <dgm:prSet presAssocID="{9520B63C-B917-46BD-9DF2-E68E706678C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1D37CA-56CF-4C30-905A-F6492DB6EC92}" type="pres">
      <dgm:prSet presAssocID="{DB81DD1D-E14B-4454-9206-AB66FCF1BAB2}" presName="arrowWedge1" presStyleLbl="fgSibTrans2D1" presStyleIdx="0" presStyleCnt="3"/>
      <dgm:spPr/>
    </dgm:pt>
    <dgm:pt modelId="{B4001FA0-6803-4B4F-BD5E-39F006F284F7}" type="pres">
      <dgm:prSet presAssocID="{CED28EFC-C08D-4ED6-B579-02793C3CAD6E}" presName="arrowWedge2" presStyleLbl="fgSibTrans2D1" presStyleIdx="1" presStyleCnt="3"/>
      <dgm:spPr/>
    </dgm:pt>
    <dgm:pt modelId="{65A397D1-7FCC-4E94-AC42-9CB201E4A6A0}" type="pres">
      <dgm:prSet presAssocID="{030167D4-DA4E-4FD8-8EFA-23890B519F13}" presName="arrowWedge3" presStyleLbl="fgSibTrans2D1" presStyleIdx="2" presStyleCnt="3"/>
      <dgm:spPr/>
    </dgm:pt>
  </dgm:ptLst>
  <dgm:cxnLst>
    <dgm:cxn modelId="{21848D17-15D6-4780-92C2-7F5B1611BD92}" type="presOf" srcId="{12DE2005-3183-4F0F-9031-AFC51114D5C5}" destId="{44201153-5B1C-46CD-9DF2-74DA7770951E}" srcOrd="0" destOrd="0" presId="urn:microsoft.com/office/officeart/2005/8/layout/cycle8"/>
    <dgm:cxn modelId="{53EFDEC8-7158-4D34-9D48-41CD09A0A4FE}" type="presOf" srcId="{12DE2005-3183-4F0F-9031-AFC51114D5C5}" destId="{38E7E439-7D96-46FF-88E1-FAB373D8B45F}" srcOrd="1" destOrd="0" presId="urn:microsoft.com/office/officeart/2005/8/layout/cycle8"/>
    <dgm:cxn modelId="{3583D64D-F906-4E3C-9FD9-44BA9F5B4EEB}" srcId="{9520B63C-B917-46BD-9DF2-E68E706678C5}" destId="{1A3CFB8E-3B16-4A99-A992-2AEA21E4619C}" srcOrd="2" destOrd="0" parTransId="{BD23EDCA-B66E-40E9-91DF-D6ECCDE0D080}" sibTransId="{030167D4-DA4E-4FD8-8EFA-23890B519F13}"/>
    <dgm:cxn modelId="{843E26A0-2934-4CC8-9A9D-6EB45782CA90}" srcId="{9520B63C-B917-46BD-9DF2-E68E706678C5}" destId="{12DE2005-3183-4F0F-9031-AFC51114D5C5}" srcOrd="1" destOrd="0" parTransId="{78B03FF8-85FF-4B54-8B59-4534B367FEC9}" sibTransId="{CED28EFC-C08D-4ED6-B579-02793C3CAD6E}"/>
    <dgm:cxn modelId="{52BF5EAF-B528-46DA-80D7-010637A39356}" type="presOf" srcId="{1A3CFB8E-3B16-4A99-A992-2AEA21E4619C}" destId="{910CE142-14E1-45C1-92D9-CA01E6D7A8F7}" srcOrd="0" destOrd="0" presId="urn:microsoft.com/office/officeart/2005/8/layout/cycle8"/>
    <dgm:cxn modelId="{143C553E-ED28-4E89-99CC-8B09872B4C8E}" type="presOf" srcId="{9520B63C-B917-46BD-9DF2-E68E706678C5}" destId="{D5708381-7E69-402D-8434-383A673B8ECB}" srcOrd="0" destOrd="0" presId="urn:microsoft.com/office/officeart/2005/8/layout/cycle8"/>
    <dgm:cxn modelId="{98CDAF55-C9CC-487F-B01E-55902D823FC6}" type="presOf" srcId="{7DE00C3A-FF48-4C5F-AD72-2951F47748C5}" destId="{BB9179C9-2B0A-40CC-8089-9A00411B60C9}" srcOrd="1" destOrd="0" presId="urn:microsoft.com/office/officeart/2005/8/layout/cycle8"/>
    <dgm:cxn modelId="{7A39C3B2-E458-4F97-83B2-352D6B9DB804}" type="presOf" srcId="{1A3CFB8E-3B16-4A99-A992-2AEA21E4619C}" destId="{F8890A7F-E657-4FB6-B786-33078A5AAE07}" srcOrd="1" destOrd="0" presId="urn:microsoft.com/office/officeart/2005/8/layout/cycle8"/>
    <dgm:cxn modelId="{8FAE1FC5-044B-4A9D-ACB9-917F45AF3214}" srcId="{9520B63C-B917-46BD-9DF2-E68E706678C5}" destId="{7DE00C3A-FF48-4C5F-AD72-2951F47748C5}" srcOrd="0" destOrd="0" parTransId="{28E8CECD-B9CF-401C-BDB7-6F3A64F6088A}" sibTransId="{DB81DD1D-E14B-4454-9206-AB66FCF1BAB2}"/>
    <dgm:cxn modelId="{90B88DDB-ED68-4914-908A-11627A8C4BEF}" type="presOf" srcId="{7DE00C3A-FF48-4C5F-AD72-2951F47748C5}" destId="{CF2D0B3D-DCE8-40EB-BAEC-965BBA8D5A82}" srcOrd="0" destOrd="0" presId="urn:microsoft.com/office/officeart/2005/8/layout/cycle8"/>
    <dgm:cxn modelId="{9D61B606-7931-4714-B44F-F683850617D4}" type="presParOf" srcId="{D5708381-7E69-402D-8434-383A673B8ECB}" destId="{CF2D0B3D-DCE8-40EB-BAEC-965BBA8D5A82}" srcOrd="0" destOrd="0" presId="urn:microsoft.com/office/officeart/2005/8/layout/cycle8"/>
    <dgm:cxn modelId="{6C68A6DA-0546-4F8B-9039-C066FAA99D6D}" type="presParOf" srcId="{D5708381-7E69-402D-8434-383A673B8ECB}" destId="{3FCC85BF-5E95-4965-BFC7-7C22983DB4C2}" srcOrd="1" destOrd="0" presId="urn:microsoft.com/office/officeart/2005/8/layout/cycle8"/>
    <dgm:cxn modelId="{209A1DCA-2003-4671-B195-5320D86E4643}" type="presParOf" srcId="{D5708381-7E69-402D-8434-383A673B8ECB}" destId="{6CCC30DB-2C5F-45F4-8BFA-7AE5EF406FEE}" srcOrd="2" destOrd="0" presId="urn:microsoft.com/office/officeart/2005/8/layout/cycle8"/>
    <dgm:cxn modelId="{863DD460-9D44-4DF3-A9E4-837C80E7CB2D}" type="presParOf" srcId="{D5708381-7E69-402D-8434-383A673B8ECB}" destId="{BB9179C9-2B0A-40CC-8089-9A00411B60C9}" srcOrd="3" destOrd="0" presId="urn:microsoft.com/office/officeart/2005/8/layout/cycle8"/>
    <dgm:cxn modelId="{E58715C9-411A-43CB-AB21-7E157B27413B}" type="presParOf" srcId="{D5708381-7E69-402D-8434-383A673B8ECB}" destId="{44201153-5B1C-46CD-9DF2-74DA7770951E}" srcOrd="4" destOrd="0" presId="urn:microsoft.com/office/officeart/2005/8/layout/cycle8"/>
    <dgm:cxn modelId="{6358C55C-EB44-4105-8372-7283D95E03CD}" type="presParOf" srcId="{D5708381-7E69-402D-8434-383A673B8ECB}" destId="{E2CAD439-8AFE-4257-9BCF-5B13575981AA}" srcOrd="5" destOrd="0" presId="urn:microsoft.com/office/officeart/2005/8/layout/cycle8"/>
    <dgm:cxn modelId="{D7BAC7B7-5199-4E50-88DB-B31E1A1A701F}" type="presParOf" srcId="{D5708381-7E69-402D-8434-383A673B8ECB}" destId="{8076A005-59BD-4207-A179-102E0C010ABD}" srcOrd="6" destOrd="0" presId="urn:microsoft.com/office/officeart/2005/8/layout/cycle8"/>
    <dgm:cxn modelId="{229393BB-5926-4EE1-83CB-897BF4C9C63A}" type="presParOf" srcId="{D5708381-7E69-402D-8434-383A673B8ECB}" destId="{38E7E439-7D96-46FF-88E1-FAB373D8B45F}" srcOrd="7" destOrd="0" presId="urn:microsoft.com/office/officeart/2005/8/layout/cycle8"/>
    <dgm:cxn modelId="{2CEF94AF-6CE7-4B72-A3C1-96F295E0AF5D}" type="presParOf" srcId="{D5708381-7E69-402D-8434-383A673B8ECB}" destId="{910CE142-14E1-45C1-92D9-CA01E6D7A8F7}" srcOrd="8" destOrd="0" presId="urn:microsoft.com/office/officeart/2005/8/layout/cycle8"/>
    <dgm:cxn modelId="{674B2169-067D-4ED0-ACC3-B6991616BF9B}" type="presParOf" srcId="{D5708381-7E69-402D-8434-383A673B8ECB}" destId="{A2C47E03-E7B2-4507-AD30-6F5105ACC674}" srcOrd="9" destOrd="0" presId="urn:microsoft.com/office/officeart/2005/8/layout/cycle8"/>
    <dgm:cxn modelId="{AE48EC1F-F9D4-48D0-A519-4D9EECC31B98}" type="presParOf" srcId="{D5708381-7E69-402D-8434-383A673B8ECB}" destId="{DFF38804-E3EE-4946-9822-9F00C005708D}" srcOrd="10" destOrd="0" presId="urn:microsoft.com/office/officeart/2005/8/layout/cycle8"/>
    <dgm:cxn modelId="{9A489D78-3CD5-41CD-B70E-974C6B24A1BA}" type="presParOf" srcId="{D5708381-7E69-402D-8434-383A673B8ECB}" destId="{F8890A7F-E657-4FB6-B786-33078A5AAE07}" srcOrd="11" destOrd="0" presId="urn:microsoft.com/office/officeart/2005/8/layout/cycle8"/>
    <dgm:cxn modelId="{E40517E8-F300-452D-BF52-6FC0F2A1D70C}" type="presParOf" srcId="{D5708381-7E69-402D-8434-383A673B8ECB}" destId="{041D37CA-56CF-4C30-905A-F6492DB6EC92}" srcOrd="12" destOrd="0" presId="urn:microsoft.com/office/officeart/2005/8/layout/cycle8"/>
    <dgm:cxn modelId="{29F46640-CF58-46DE-8082-FB8627D649F0}" type="presParOf" srcId="{D5708381-7E69-402D-8434-383A673B8ECB}" destId="{B4001FA0-6803-4B4F-BD5E-39F006F284F7}" srcOrd="13" destOrd="0" presId="urn:microsoft.com/office/officeart/2005/8/layout/cycle8"/>
    <dgm:cxn modelId="{03D19B6B-E6C7-4F8D-9757-7AA98575CA61}" type="presParOf" srcId="{D5708381-7E69-402D-8434-383A673B8ECB}" destId="{65A397D1-7FCC-4E94-AC42-9CB201E4A6A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ACEBD-D992-4F9E-9064-55DBBE79787C}">
      <dsp:nvSpPr>
        <dsp:cNvPr id="0" name=""/>
        <dsp:cNvSpPr/>
      </dsp:nvSpPr>
      <dsp:spPr>
        <a:xfrm rot="21300000">
          <a:off x="14656" y="1140249"/>
          <a:ext cx="4746878" cy="543589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896CC-FFBE-423C-A051-79A486333E9F}">
      <dsp:nvSpPr>
        <dsp:cNvPr id="0" name=""/>
        <dsp:cNvSpPr/>
      </dsp:nvSpPr>
      <dsp:spPr>
        <a:xfrm>
          <a:off x="573143" y="141204"/>
          <a:ext cx="1432857" cy="112963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124E7C-A9A6-400E-8007-78C408D641BA}">
      <dsp:nvSpPr>
        <dsp:cNvPr id="0" name=""/>
        <dsp:cNvSpPr/>
      </dsp:nvSpPr>
      <dsp:spPr>
        <a:xfrm>
          <a:off x="2126651" y="0"/>
          <a:ext cx="2337842" cy="118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0" b="1" kern="1200" dirty="0" smtClean="0"/>
            <a:t>цена</a:t>
          </a:r>
          <a:endParaRPr lang="ru-RU" sz="5000" b="1" kern="1200" dirty="0"/>
        </a:p>
      </dsp:txBody>
      <dsp:txXfrm>
        <a:off x="2126651" y="0"/>
        <a:ext cx="2337842" cy="1186116"/>
      </dsp:txXfrm>
    </dsp:sp>
    <dsp:sp modelId="{8C035ACE-1952-4FBA-B0F2-A875927E48BF}">
      <dsp:nvSpPr>
        <dsp:cNvPr id="0" name=""/>
        <dsp:cNvSpPr/>
      </dsp:nvSpPr>
      <dsp:spPr>
        <a:xfrm>
          <a:off x="2770191" y="1553248"/>
          <a:ext cx="1432857" cy="112963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C4E18-66B3-492A-AE70-2163ED304956}">
      <dsp:nvSpPr>
        <dsp:cNvPr id="0" name=""/>
        <dsp:cNvSpPr/>
      </dsp:nvSpPr>
      <dsp:spPr>
        <a:xfrm>
          <a:off x="-135108" y="1637971"/>
          <a:ext cx="3231456" cy="118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5000" b="1" kern="1200" dirty="0" smtClean="0"/>
            <a:t>качество</a:t>
          </a:r>
          <a:endParaRPr lang="ru-RU" sz="5000" b="1" kern="1200" dirty="0"/>
        </a:p>
      </dsp:txBody>
      <dsp:txXfrm>
        <a:off x="-135108" y="1637971"/>
        <a:ext cx="3231456" cy="1186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D0B3D-DCE8-40EB-BAEC-965BBA8D5A82}">
      <dsp:nvSpPr>
        <dsp:cNvPr id="0" name=""/>
        <dsp:cNvSpPr/>
      </dsp:nvSpPr>
      <dsp:spPr>
        <a:xfrm>
          <a:off x="1242507" y="236688"/>
          <a:ext cx="3058744" cy="3058744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16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Нет симметрии нагрева  </a:t>
          </a:r>
          <a:endParaRPr lang="ru-RU" sz="1600" kern="1200" dirty="0"/>
        </a:p>
      </dsp:txBody>
      <dsp:txXfrm>
        <a:off x="2854538" y="884850"/>
        <a:ext cx="1092408" cy="910340"/>
      </dsp:txXfrm>
    </dsp:sp>
    <dsp:sp modelId="{44201153-5B1C-46CD-9DF2-74DA7770951E}">
      <dsp:nvSpPr>
        <dsp:cNvPr id="0" name=""/>
        <dsp:cNvSpPr/>
      </dsp:nvSpPr>
      <dsp:spPr>
        <a:xfrm>
          <a:off x="1179511" y="345929"/>
          <a:ext cx="3058744" cy="3058744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1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Длительный процесс</a:t>
          </a:r>
          <a:endParaRPr lang="ru-RU" sz="1800" kern="1200" dirty="0"/>
        </a:p>
      </dsp:txBody>
      <dsp:txXfrm>
        <a:off x="1907784" y="2330471"/>
        <a:ext cx="1638612" cy="801099"/>
      </dsp:txXfrm>
    </dsp:sp>
    <dsp:sp modelId="{910CE142-14E1-45C1-92D9-CA01E6D7A8F7}">
      <dsp:nvSpPr>
        <dsp:cNvPr id="0" name=""/>
        <dsp:cNvSpPr/>
      </dsp:nvSpPr>
      <dsp:spPr>
        <a:xfrm>
          <a:off x="1116516" y="236688"/>
          <a:ext cx="3058744" cy="3058744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1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Сквозной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1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прогрев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1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шаров </a:t>
          </a:r>
          <a:endParaRPr lang="ru-RU" sz="1800" kern="1200" dirty="0"/>
        </a:p>
      </dsp:txBody>
      <dsp:txXfrm>
        <a:off x="1470820" y="884850"/>
        <a:ext cx="1092408" cy="910340"/>
      </dsp:txXfrm>
    </dsp:sp>
    <dsp:sp modelId="{041D37CA-56CF-4C30-905A-F6492DB6EC92}">
      <dsp:nvSpPr>
        <dsp:cNvPr id="0" name=""/>
        <dsp:cNvSpPr/>
      </dsp:nvSpPr>
      <dsp:spPr>
        <a:xfrm>
          <a:off x="1053409" y="47337"/>
          <a:ext cx="3437445" cy="3437445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01FA0-6803-4B4F-BD5E-39F006F284F7}">
      <dsp:nvSpPr>
        <dsp:cNvPr id="0" name=""/>
        <dsp:cNvSpPr/>
      </dsp:nvSpPr>
      <dsp:spPr>
        <a:xfrm>
          <a:off x="990161" y="156385"/>
          <a:ext cx="3437445" cy="3437445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397D1-7FCC-4E94-AC42-9CB201E4A6A0}">
      <dsp:nvSpPr>
        <dsp:cNvPr id="0" name=""/>
        <dsp:cNvSpPr/>
      </dsp:nvSpPr>
      <dsp:spPr>
        <a:xfrm>
          <a:off x="926913" y="47337"/>
          <a:ext cx="3437445" cy="3437445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7B93CF-3EB8-4306-BD00-340F89AC3404}">
      <dsp:nvSpPr>
        <dsp:cNvPr id="0" name=""/>
        <dsp:cNvSpPr/>
      </dsp:nvSpPr>
      <dsp:spPr>
        <a:xfrm>
          <a:off x="15253" y="228"/>
          <a:ext cx="1871750" cy="187175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100" kern="1200" dirty="0"/>
        </a:p>
      </dsp:txBody>
      <dsp:txXfrm>
        <a:off x="289364" y="274339"/>
        <a:ext cx="1323528" cy="1323528"/>
      </dsp:txXfrm>
    </dsp:sp>
    <dsp:sp modelId="{1BEB9D25-9C7D-4813-AE8C-25867149E824}">
      <dsp:nvSpPr>
        <dsp:cNvPr id="0" name=""/>
        <dsp:cNvSpPr/>
      </dsp:nvSpPr>
      <dsp:spPr>
        <a:xfrm>
          <a:off x="2038990" y="393296"/>
          <a:ext cx="1085615" cy="108561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700" kern="1200" dirty="0"/>
        </a:p>
      </dsp:txBody>
      <dsp:txXfrm>
        <a:off x="2182888" y="808435"/>
        <a:ext cx="797819" cy="255337"/>
      </dsp:txXfrm>
    </dsp:sp>
    <dsp:sp modelId="{E73DB20D-D50F-449A-BC72-ED171D88CDC0}">
      <dsp:nvSpPr>
        <dsp:cNvPr id="0" name=""/>
        <dsp:cNvSpPr/>
      </dsp:nvSpPr>
      <dsp:spPr>
        <a:xfrm>
          <a:off x="3276592" y="228"/>
          <a:ext cx="1871750" cy="1871750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altLang="ru-RU" sz="21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ЭНЕРГИЯ (НАГРЕВ)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ru-RU" altLang="ru-RU" sz="21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ВНЕШНИЙ ИСТОЧНИК</a:t>
          </a:r>
          <a:endParaRPr lang="ru-RU" sz="2100" kern="1200" dirty="0"/>
        </a:p>
      </dsp:txBody>
      <dsp:txXfrm>
        <a:off x="3550703" y="274339"/>
        <a:ext cx="1323528" cy="1323528"/>
      </dsp:txXfrm>
    </dsp:sp>
    <dsp:sp modelId="{375F03EF-4DDA-4805-8E09-76A876438A85}">
      <dsp:nvSpPr>
        <dsp:cNvPr id="0" name=""/>
        <dsp:cNvSpPr/>
      </dsp:nvSpPr>
      <dsp:spPr>
        <a:xfrm>
          <a:off x="5300329" y="393296"/>
          <a:ext cx="1085615" cy="108561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700" kern="1200" dirty="0"/>
        </a:p>
      </dsp:txBody>
      <dsp:txXfrm>
        <a:off x="5444227" y="616933"/>
        <a:ext cx="797819" cy="638341"/>
      </dsp:txXfrm>
    </dsp:sp>
    <dsp:sp modelId="{FB847732-1712-4EF0-B012-43C7D80C7CF3}">
      <dsp:nvSpPr>
        <dsp:cNvPr id="0" name=""/>
        <dsp:cNvSpPr/>
      </dsp:nvSpPr>
      <dsp:spPr>
        <a:xfrm>
          <a:off x="6336699" y="228"/>
          <a:ext cx="1871750" cy="187175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100" kern="1200" dirty="0"/>
        </a:p>
      </dsp:txBody>
      <dsp:txXfrm>
        <a:off x="6610810" y="274339"/>
        <a:ext cx="1323528" cy="13235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D0B3D-DCE8-40EB-BAEC-965BBA8D5A82}">
      <dsp:nvSpPr>
        <dsp:cNvPr id="0" name=""/>
        <dsp:cNvSpPr/>
      </dsp:nvSpPr>
      <dsp:spPr>
        <a:xfrm>
          <a:off x="1383687" y="229949"/>
          <a:ext cx="2971653" cy="2971653"/>
        </a:xfrm>
        <a:prstGeom prst="pie">
          <a:avLst>
            <a:gd name="adj1" fmla="val 16200000"/>
            <a:gd name="adj2" fmla="val 18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16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Симметрия нагрева</a:t>
          </a:r>
          <a:endParaRPr lang="ru-RU" sz="1600" kern="1200" dirty="0"/>
        </a:p>
      </dsp:txBody>
      <dsp:txXfrm>
        <a:off x="2949819" y="859656"/>
        <a:ext cx="1061304" cy="884420"/>
      </dsp:txXfrm>
    </dsp:sp>
    <dsp:sp modelId="{44201153-5B1C-46CD-9DF2-74DA7770951E}">
      <dsp:nvSpPr>
        <dsp:cNvPr id="0" name=""/>
        <dsp:cNvSpPr/>
      </dsp:nvSpPr>
      <dsp:spPr>
        <a:xfrm>
          <a:off x="1322485" y="336079"/>
          <a:ext cx="2971653" cy="2971653"/>
        </a:xfrm>
        <a:prstGeom prst="pie">
          <a:avLst>
            <a:gd name="adj1" fmla="val 1800000"/>
            <a:gd name="adj2" fmla="val 900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/>
            <a:t>Скоростной нагрев</a:t>
          </a:r>
          <a:endParaRPr lang="ru-RU" sz="1800" b="1" kern="1200" dirty="0"/>
        </a:p>
      </dsp:txBody>
      <dsp:txXfrm>
        <a:off x="2030021" y="2264117"/>
        <a:ext cx="1591957" cy="778290"/>
      </dsp:txXfrm>
    </dsp:sp>
    <dsp:sp modelId="{910CE142-14E1-45C1-92D9-CA01E6D7A8F7}">
      <dsp:nvSpPr>
        <dsp:cNvPr id="0" name=""/>
        <dsp:cNvSpPr/>
      </dsp:nvSpPr>
      <dsp:spPr>
        <a:xfrm>
          <a:off x="1261283" y="229949"/>
          <a:ext cx="2971653" cy="2971653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altLang="ru-RU" sz="1800" b="1" kern="1200" dirty="0" smtClean="0">
              <a:latin typeface="Calibri" panose="020F0502020204030204" pitchFamily="34" charset="0"/>
              <a:cs typeface="Calibri" panose="020F0502020204030204" pitchFamily="34" charset="0"/>
            </a:rPr>
            <a:t>Нагрев на заданную глубину</a:t>
          </a:r>
          <a:endParaRPr lang="ru-RU" sz="1800" kern="1200" dirty="0"/>
        </a:p>
      </dsp:txBody>
      <dsp:txXfrm>
        <a:off x="1605499" y="859656"/>
        <a:ext cx="1061304" cy="884420"/>
      </dsp:txXfrm>
    </dsp:sp>
    <dsp:sp modelId="{041D37CA-56CF-4C30-905A-F6492DB6EC92}">
      <dsp:nvSpPr>
        <dsp:cNvPr id="0" name=""/>
        <dsp:cNvSpPr/>
      </dsp:nvSpPr>
      <dsp:spPr>
        <a:xfrm>
          <a:off x="1199972" y="45989"/>
          <a:ext cx="3339572" cy="3339572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01FA0-6803-4B4F-BD5E-39F006F284F7}">
      <dsp:nvSpPr>
        <dsp:cNvPr id="0" name=""/>
        <dsp:cNvSpPr/>
      </dsp:nvSpPr>
      <dsp:spPr>
        <a:xfrm>
          <a:off x="1138525" y="151932"/>
          <a:ext cx="3339572" cy="3339572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A397D1-7FCC-4E94-AC42-9CB201E4A6A0}">
      <dsp:nvSpPr>
        <dsp:cNvPr id="0" name=""/>
        <dsp:cNvSpPr/>
      </dsp:nvSpPr>
      <dsp:spPr>
        <a:xfrm>
          <a:off x="1077078" y="45989"/>
          <a:ext cx="3339572" cy="3339572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4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10D25-22FC-4B71-8CE4-D865F0C042BF}" type="datetimeFigureOut">
              <a:rPr lang="ru-RU" smtClean="0"/>
              <a:t>25.06.2019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20517A-E91C-4B8B-88C3-F31010D4709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865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152BD7-AAF4-42AB-B9A6-28CC3C163546}" type="datetimeFigureOut">
              <a:rPr lang="ru-RU" smtClean="0"/>
              <a:t>25.06.2019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854D9C-28A3-48E7-A7CF-D1A68D6E4F9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67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7689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491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10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F13FBA2-42AC-4D5C-8171-3202B4571536}" type="slidenum">
              <a:rPr lang="ru-RU" altLang="ru-RU"/>
              <a:pPr/>
              <a:t>‹#›</a:t>
            </a:fld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2520073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663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989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99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093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9755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7575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4082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893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EE7E4-DCEA-4D30-9E8E-9691D1A3A92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2800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44.jpeg"/><Relationship Id="rId3" Type="http://schemas.openxmlformats.org/officeDocument/2006/relationships/image" Target="../media/image36.jpeg"/><Relationship Id="rId7" Type="http://schemas.openxmlformats.org/officeDocument/2006/relationships/image" Target="../media/image38.jpeg"/><Relationship Id="rId12" Type="http://schemas.openxmlformats.org/officeDocument/2006/relationships/image" Target="../media/image43.jpeg"/><Relationship Id="rId17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7.jpeg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emf"/><Relationship Id="rId11" Type="http://schemas.openxmlformats.org/officeDocument/2006/relationships/image" Target="../media/image42.jpeg"/><Relationship Id="rId5" Type="http://schemas.openxmlformats.org/officeDocument/2006/relationships/oleObject" Target="../embeddings/oleObject9.bin"/><Relationship Id="rId15" Type="http://schemas.openxmlformats.org/officeDocument/2006/relationships/image" Target="../media/image46.jpeg"/><Relationship Id="rId10" Type="http://schemas.openxmlformats.org/officeDocument/2006/relationships/image" Target="../media/image41.jpeg"/><Relationship Id="rId4" Type="http://schemas.openxmlformats.org/officeDocument/2006/relationships/image" Target="../media/image37.jpeg"/><Relationship Id="rId9" Type="http://schemas.openxmlformats.org/officeDocument/2006/relationships/image" Target="../media/image40.jpeg"/><Relationship Id="rId1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oleObject" Target="../embeddings/oleObject3.bin"/><Relationship Id="rId1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12" Type="http://schemas.openxmlformats.org/officeDocument/2006/relationships/image" Target="../media/image9.emf"/><Relationship Id="rId17" Type="http://schemas.openxmlformats.org/officeDocument/2006/relationships/image" Target="../media/image18.jpe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1.emf"/><Relationship Id="rId20" Type="http://schemas.openxmlformats.org/officeDocument/2006/relationships/image" Target="../media/image21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jpe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4.bin"/><Relationship Id="rId10" Type="http://schemas.openxmlformats.org/officeDocument/2006/relationships/image" Target="../media/image8.emf"/><Relationship Id="rId19" Type="http://schemas.openxmlformats.org/officeDocument/2006/relationships/image" Target="../media/image20.jpeg"/><Relationship Id="rId4" Type="http://schemas.openxmlformats.org/officeDocument/2006/relationships/image" Target="../media/image13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12.xml"/><Relationship Id="rId18" Type="http://schemas.openxmlformats.org/officeDocument/2006/relationships/tags" Target="../tags/tag17.xml"/><Relationship Id="rId26" Type="http://schemas.openxmlformats.org/officeDocument/2006/relationships/tags" Target="../tags/tag25.xml"/><Relationship Id="rId39" Type="http://schemas.openxmlformats.org/officeDocument/2006/relationships/tags" Target="../tags/tag38.xml"/><Relationship Id="rId21" Type="http://schemas.openxmlformats.org/officeDocument/2006/relationships/tags" Target="../tags/tag20.xml"/><Relationship Id="rId34" Type="http://schemas.openxmlformats.org/officeDocument/2006/relationships/tags" Target="../tags/tag33.xml"/><Relationship Id="rId42" Type="http://schemas.openxmlformats.org/officeDocument/2006/relationships/tags" Target="../tags/tag41.xml"/><Relationship Id="rId47" Type="http://schemas.openxmlformats.org/officeDocument/2006/relationships/tags" Target="../tags/tag46.xml"/><Relationship Id="rId50" Type="http://schemas.openxmlformats.org/officeDocument/2006/relationships/tags" Target="../tags/tag49.xml"/><Relationship Id="rId55" Type="http://schemas.openxmlformats.org/officeDocument/2006/relationships/tags" Target="../tags/tag54.xml"/><Relationship Id="rId63" Type="http://schemas.openxmlformats.org/officeDocument/2006/relationships/oleObject" Target="../embeddings/oleObject7.bin"/><Relationship Id="rId7" Type="http://schemas.openxmlformats.org/officeDocument/2006/relationships/tags" Target="../tags/tag6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20" Type="http://schemas.openxmlformats.org/officeDocument/2006/relationships/tags" Target="../tags/tag19.xml"/><Relationship Id="rId29" Type="http://schemas.openxmlformats.org/officeDocument/2006/relationships/tags" Target="../tags/tag28.xml"/><Relationship Id="rId41" Type="http://schemas.openxmlformats.org/officeDocument/2006/relationships/tags" Target="../tags/tag40.xml"/><Relationship Id="rId54" Type="http://schemas.openxmlformats.org/officeDocument/2006/relationships/tags" Target="../tags/tag53.xml"/><Relationship Id="rId62" Type="http://schemas.openxmlformats.org/officeDocument/2006/relationships/image" Target="../media/image23.emf"/><Relationship Id="rId1" Type="http://schemas.openxmlformats.org/officeDocument/2006/relationships/vmlDrawing" Target="../drawings/vmlDrawing2.vml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24" Type="http://schemas.openxmlformats.org/officeDocument/2006/relationships/tags" Target="../tags/tag23.xml"/><Relationship Id="rId32" Type="http://schemas.openxmlformats.org/officeDocument/2006/relationships/tags" Target="../tags/tag31.xml"/><Relationship Id="rId37" Type="http://schemas.openxmlformats.org/officeDocument/2006/relationships/tags" Target="../tags/tag36.xml"/><Relationship Id="rId40" Type="http://schemas.openxmlformats.org/officeDocument/2006/relationships/tags" Target="../tags/tag39.xml"/><Relationship Id="rId45" Type="http://schemas.openxmlformats.org/officeDocument/2006/relationships/tags" Target="../tags/tag44.xml"/><Relationship Id="rId53" Type="http://schemas.openxmlformats.org/officeDocument/2006/relationships/tags" Target="../tags/tag52.xml"/><Relationship Id="rId58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15" Type="http://schemas.openxmlformats.org/officeDocument/2006/relationships/tags" Target="../tags/tag14.xml"/><Relationship Id="rId23" Type="http://schemas.openxmlformats.org/officeDocument/2006/relationships/tags" Target="../tags/tag22.xml"/><Relationship Id="rId28" Type="http://schemas.openxmlformats.org/officeDocument/2006/relationships/tags" Target="../tags/tag27.xml"/><Relationship Id="rId36" Type="http://schemas.openxmlformats.org/officeDocument/2006/relationships/tags" Target="../tags/tag35.xml"/><Relationship Id="rId49" Type="http://schemas.openxmlformats.org/officeDocument/2006/relationships/tags" Target="../tags/tag48.xml"/><Relationship Id="rId57" Type="http://schemas.openxmlformats.org/officeDocument/2006/relationships/tags" Target="../tags/tag56.xml"/><Relationship Id="rId61" Type="http://schemas.openxmlformats.org/officeDocument/2006/relationships/oleObject" Target="../embeddings/oleObject6.bin"/><Relationship Id="rId10" Type="http://schemas.openxmlformats.org/officeDocument/2006/relationships/tags" Target="../tags/tag9.xml"/><Relationship Id="rId19" Type="http://schemas.openxmlformats.org/officeDocument/2006/relationships/tags" Target="../tags/tag18.xml"/><Relationship Id="rId31" Type="http://schemas.openxmlformats.org/officeDocument/2006/relationships/tags" Target="../tags/tag30.xml"/><Relationship Id="rId44" Type="http://schemas.openxmlformats.org/officeDocument/2006/relationships/tags" Target="../tags/tag43.xml"/><Relationship Id="rId52" Type="http://schemas.openxmlformats.org/officeDocument/2006/relationships/tags" Target="../tags/tag51.xml"/><Relationship Id="rId60" Type="http://schemas.openxmlformats.org/officeDocument/2006/relationships/image" Target="../media/image22.emf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tags" Target="../tags/tag13.xml"/><Relationship Id="rId22" Type="http://schemas.openxmlformats.org/officeDocument/2006/relationships/tags" Target="../tags/tag21.xml"/><Relationship Id="rId27" Type="http://schemas.openxmlformats.org/officeDocument/2006/relationships/tags" Target="../tags/tag26.xml"/><Relationship Id="rId30" Type="http://schemas.openxmlformats.org/officeDocument/2006/relationships/tags" Target="../tags/tag29.xml"/><Relationship Id="rId35" Type="http://schemas.openxmlformats.org/officeDocument/2006/relationships/tags" Target="../tags/tag34.xml"/><Relationship Id="rId43" Type="http://schemas.openxmlformats.org/officeDocument/2006/relationships/tags" Target="../tags/tag42.xml"/><Relationship Id="rId48" Type="http://schemas.openxmlformats.org/officeDocument/2006/relationships/tags" Target="../tags/tag47.xml"/><Relationship Id="rId56" Type="http://schemas.openxmlformats.org/officeDocument/2006/relationships/tags" Target="../tags/tag55.xml"/><Relationship Id="rId64" Type="http://schemas.openxmlformats.org/officeDocument/2006/relationships/image" Target="../media/image24.emf"/><Relationship Id="rId8" Type="http://schemas.openxmlformats.org/officeDocument/2006/relationships/tags" Target="../tags/tag7.xml"/><Relationship Id="rId51" Type="http://schemas.openxmlformats.org/officeDocument/2006/relationships/tags" Target="../tags/tag50.xml"/><Relationship Id="rId3" Type="http://schemas.openxmlformats.org/officeDocument/2006/relationships/tags" Target="../tags/tag2.xml"/><Relationship Id="rId12" Type="http://schemas.openxmlformats.org/officeDocument/2006/relationships/tags" Target="../tags/tag11.xml"/><Relationship Id="rId17" Type="http://schemas.openxmlformats.org/officeDocument/2006/relationships/tags" Target="../tags/tag16.xml"/><Relationship Id="rId25" Type="http://schemas.openxmlformats.org/officeDocument/2006/relationships/tags" Target="../tags/tag24.xml"/><Relationship Id="rId33" Type="http://schemas.openxmlformats.org/officeDocument/2006/relationships/tags" Target="../tags/tag32.xml"/><Relationship Id="rId38" Type="http://schemas.openxmlformats.org/officeDocument/2006/relationships/tags" Target="../tags/tag37.xml"/><Relationship Id="rId46" Type="http://schemas.openxmlformats.org/officeDocument/2006/relationships/tags" Target="../tags/tag45.xml"/><Relationship Id="rId59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3" Type="http://schemas.openxmlformats.org/officeDocument/2006/relationships/tags" Target="../tags/tag59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image" Target="../media/image30.png"/><Relationship Id="rId2" Type="http://schemas.openxmlformats.org/officeDocument/2006/relationships/tags" Target="../tags/tag58.xml"/><Relationship Id="rId16" Type="http://schemas.openxmlformats.org/officeDocument/2006/relationships/image" Target="../media/image2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5" Type="http://schemas.openxmlformats.org/officeDocument/2006/relationships/tags" Target="../tags/tag61.xml"/><Relationship Id="rId15" Type="http://schemas.openxmlformats.org/officeDocument/2006/relationships/slideLayout" Target="../slideLayouts/slideLayout1.xml"/><Relationship Id="rId10" Type="http://schemas.openxmlformats.org/officeDocument/2006/relationships/tags" Target="../tags/tag66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tags" Target="../tags/tag87.xml"/><Relationship Id="rId26" Type="http://schemas.openxmlformats.org/officeDocument/2006/relationships/tags" Target="../tags/tag95.xml"/><Relationship Id="rId3" Type="http://schemas.openxmlformats.org/officeDocument/2006/relationships/tags" Target="../tags/tag72.xml"/><Relationship Id="rId21" Type="http://schemas.openxmlformats.org/officeDocument/2006/relationships/tags" Target="../tags/tag90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5" Type="http://schemas.openxmlformats.org/officeDocument/2006/relationships/tags" Target="../tags/tag94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0" Type="http://schemas.openxmlformats.org/officeDocument/2006/relationships/tags" Target="../tags/tag89.xml"/><Relationship Id="rId29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24" Type="http://schemas.openxmlformats.org/officeDocument/2006/relationships/tags" Target="../tags/tag93.xml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23" Type="http://schemas.openxmlformats.org/officeDocument/2006/relationships/tags" Target="../tags/tag92.xml"/><Relationship Id="rId28" Type="http://schemas.openxmlformats.org/officeDocument/2006/relationships/oleObject" Target="../embeddings/oleObject8.bin"/><Relationship Id="rId10" Type="http://schemas.openxmlformats.org/officeDocument/2006/relationships/tags" Target="../tags/tag79.xml"/><Relationship Id="rId19" Type="http://schemas.openxmlformats.org/officeDocument/2006/relationships/tags" Target="../tags/tag88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Relationship Id="rId22" Type="http://schemas.openxmlformats.org/officeDocument/2006/relationships/tags" Target="../tags/tag91.xml"/><Relationship Id="rId27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i (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71633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TextBox 4"/>
          <p:cNvSpPr txBox="1">
            <a:spLocks noChangeArrowheads="1"/>
          </p:cNvSpPr>
          <p:nvPr/>
        </p:nvSpPr>
        <p:spPr bwMode="auto">
          <a:xfrm>
            <a:off x="317500" y="1619508"/>
            <a:ext cx="8358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ru-RU" altLang="ru-RU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РФ</a:t>
            </a:r>
            <a:r>
              <a:rPr lang="ru-RU" altLang="ru-RU" b="1" dirty="0">
                <a:latin typeface="Calibri" panose="020F0502020204030204" pitchFamily="34" charset="0"/>
                <a:cs typeface="Calibri" panose="020F0502020204030204" pitchFamily="34" charset="0"/>
              </a:rPr>
              <a:t>, Липецкая область, г. Липецк</a:t>
            </a:r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348038" y="2895600"/>
            <a:ext cx="543242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ru-RU" altLang="ru-RU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2059" name="TextBox 4"/>
          <p:cNvSpPr txBox="1">
            <a:spLocks noChangeArrowheads="1"/>
          </p:cNvSpPr>
          <p:nvPr/>
        </p:nvSpPr>
        <p:spPr bwMode="auto">
          <a:xfrm>
            <a:off x="3563888" y="4581128"/>
            <a:ext cx="525658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ru-RU" altLang="ru-RU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Лидер проекта: </a:t>
            </a:r>
          </a:p>
          <a:p>
            <a:pPr algn="ctr"/>
            <a:endParaRPr lang="ru-RU" altLang="ru-RU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ru-RU" altLang="ru-RU" sz="1600" b="1" dirty="0">
                <a:latin typeface="Calibri" panose="020F0502020204030204" pitchFamily="34" charset="0"/>
                <a:cs typeface="Calibri" panose="020F0502020204030204" pitchFamily="34" charset="0"/>
              </a:rPr>
              <a:t>к</a:t>
            </a:r>
            <a:r>
              <a:rPr lang="ru-RU" altLang="ru-RU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.т.н., генеральный директор ООО «НПП Система48»</a:t>
            </a:r>
          </a:p>
          <a:p>
            <a:pPr algn="ctr"/>
            <a:endParaRPr lang="ru-RU" altLang="ru-RU" sz="16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ru-RU" altLang="ru-RU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Сергей Титов</a:t>
            </a:r>
            <a:endParaRPr lang="ru-RU" altLang="ru-RU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60" name="Picture 4" descr=" Государственный Герб России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91" y="5157788"/>
            <a:ext cx="3746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74603"/>
            <a:ext cx="738188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1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73420" y="2453987"/>
            <a:ext cx="83022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/>
              <a:t>Разработка технологии и </a:t>
            </a:r>
            <a:r>
              <a:rPr lang="ru-RU" sz="2400" b="1" dirty="0" smtClean="0"/>
              <a:t>инновационного оборудования индукционного осесимметричного </a:t>
            </a:r>
            <a:r>
              <a:rPr lang="ru-RU" sz="2400" b="1" dirty="0"/>
              <a:t>нагрева </a:t>
            </a:r>
            <a:r>
              <a:rPr lang="ru-RU" sz="2400" b="1" dirty="0" smtClean="0"/>
              <a:t>металлоизделий с дискретной площадью поперечного сечения</a:t>
            </a:r>
            <a:endParaRPr lang="ru-RU" sz="2400" b="1" dirty="0"/>
          </a:p>
        </p:txBody>
      </p:sp>
      <p:pic>
        <p:nvPicPr>
          <p:cNvPr id="10" name="Picture 2" descr="C:\Users\Сергей\Desktop\post_image-201709042009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903" y="171636"/>
            <a:ext cx="2190560" cy="119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1" y="67076"/>
            <a:ext cx="1678089" cy="1402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C:\Users\Сергей\Desktop\1c1b0ea9246a2233cdb208051e11460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2201"/>
            <a:ext cx="1136302" cy="80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38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10</a:t>
            </a:fld>
            <a:endParaRPr lang="ru-RU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" y="404664"/>
            <a:ext cx="9001000" cy="602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1070817" y="44624"/>
            <a:ext cx="625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altLang="ru-RU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ГЕОГРАФИЯ ПРОИЗВОДИТЕЛЕЙ-ПОТРЕБИТЕЛЕЙ </a:t>
            </a:r>
            <a:r>
              <a:rPr lang="ru-RU" altLang="ru-RU" b="1" u="sng" dirty="0">
                <a:latin typeface="Calibri" panose="020F0502020204030204" pitchFamily="34" charset="0"/>
                <a:cs typeface="Calibri" panose="020F0502020204030204" pitchFamily="34" charset="0"/>
              </a:rPr>
              <a:t>МШ В МИРЕ </a:t>
            </a:r>
          </a:p>
        </p:txBody>
      </p:sp>
    </p:spTree>
    <p:extLst>
      <p:ext uri="{BB962C8B-B14F-4D97-AF65-F5344CB8AC3E}">
        <p14:creationId xmlns:p14="http://schemas.microsoft.com/office/powerpoint/2010/main" val="1244179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94750298"/>
              </p:ext>
            </p:extLst>
          </p:nvPr>
        </p:nvGraphicFramePr>
        <p:xfrm>
          <a:off x="-396552" y="2780928"/>
          <a:ext cx="5417768" cy="3641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Прямоугольник 16"/>
          <p:cNvSpPr/>
          <p:nvPr/>
        </p:nvSpPr>
        <p:spPr>
          <a:xfrm>
            <a:off x="4644008" y="4322713"/>
            <a:ext cx="30245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снижение качества </a:t>
            </a:r>
            <a:r>
              <a:rPr lang="ru-RU" altLang="ru-RU" sz="1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термообработки</a:t>
            </a:r>
            <a:endParaRPr lang="ru-RU" sz="1400" dirty="0">
              <a:solidFill>
                <a:schemeClr val="bg1"/>
              </a:solidFill>
            </a:endParaRPr>
          </a:p>
        </p:txBody>
      </p:sp>
      <p:graphicFrame>
        <p:nvGraphicFramePr>
          <p:cNvPr id="31" name="Схема 30"/>
          <p:cNvGraphicFramePr/>
          <p:nvPr>
            <p:extLst>
              <p:ext uri="{D42A27DB-BD31-4B8C-83A1-F6EECF244321}">
                <p14:modId xmlns:p14="http://schemas.microsoft.com/office/powerpoint/2010/main" val="2431744723"/>
              </p:ext>
            </p:extLst>
          </p:nvPr>
        </p:nvGraphicFramePr>
        <p:xfrm>
          <a:off x="395536" y="598042"/>
          <a:ext cx="8424936" cy="1872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-108520" y="33265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/>
              <a:t>СТРУКТУРА МЕТАЛЛА ДО ОБРАБОТКИ</a:t>
            </a:r>
            <a:endParaRPr lang="ru-RU" sz="14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796136" y="332656"/>
            <a:ext cx="3435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/>
              <a:t>СТРУКТУРА МЕТАЛЛА ПОСЛЕ ОБРАБОТКИ</a:t>
            </a:r>
            <a:endParaRPr lang="ru-RU" sz="1400" b="1" dirty="0"/>
          </a:p>
        </p:txBody>
      </p:sp>
      <p:sp>
        <p:nvSpPr>
          <p:cNvPr id="6" name="Стрелка вниз 5"/>
          <p:cNvSpPr/>
          <p:nvPr/>
        </p:nvSpPr>
        <p:spPr>
          <a:xfrm rot="2714352">
            <a:off x="3433237" y="2102282"/>
            <a:ext cx="648072" cy="43520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30" name="Схема 29"/>
          <p:cNvGraphicFramePr/>
          <p:nvPr>
            <p:extLst>
              <p:ext uri="{D42A27DB-BD31-4B8C-83A1-F6EECF244321}">
                <p14:modId xmlns:p14="http://schemas.microsoft.com/office/powerpoint/2010/main" val="2430684273"/>
              </p:ext>
            </p:extLst>
          </p:nvPr>
        </p:nvGraphicFramePr>
        <p:xfrm>
          <a:off x="4355976" y="2924944"/>
          <a:ext cx="5616624" cy="3537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5" name="Стрелка вниз 34"/>
          <p:cNvSpPr/>
          <p:nvPr/>
        </p:nvSpPr>
        <p:spPr>
          <a:xfrm rot="18943466">
            <a:off x="5132616" y="2102341"/>
            <a:ext cx="648072" cy="425688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107504" y="623731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altLang="ru-RU" b="1" dirty="0" smtClean="0">
                <a:cs typeface="Calibri" panose="020F0502020204030204" pitchFamily="34" charset="0"/>
              </a:rPr>
              <a:t>НАГРЕВ В ГАЗОВЫХ ПЕЧАХ или </a:t>
            </a:r>
          </a:p>
          <a:p>
            <a:pPr algn="ctr"/>
            <a:r>
              <a:rPr lang="ru-RU" altLang="ru-RU" b="1" dirty="0" smtClean="0"/>
              <a:t>ПЕЧАХ СОПРОТИВЛЕНИЯ (ТЭНы</a:t>
            </a:r>
            <a:r>
              <a:rPr lang="ru-RU" altLang="ru-RU" dirty="0" smtClean="0"/>
              <a:t>)</a:t>
            </a:r>
            <a:endParaRPr lang="ru-RU" alt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4968552" y="638132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altLang="ru-RU" b="1" dirty="0" smtClean="0">
                <a:cs typeface="Calibri" panose="020F0502020204030204" pitchFamily="34" charset="0"/>
              </a:rPr>
              <a:t>ИНДУКЦИОННЫЙ НАГРЕВ ТВЧ!</a:t>
            </a:r>
            <a:endParaRPr lang="ru-RU" altLang="ru-RU" dirty="0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724051" y="-99392"/>
            <a:ext cx="77622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КАЧЕСТВО ШАРА – КАЧЕСТВО ТЕРМООБРАБОТКИ</a:t>
            </a:r>
            <a:endParaRPr lang="ru-RU" altLang="ru-RU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44016" y="25649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altLang="ru-RU" b="1" dirty="0" smtClean="0">
                <a:cs typeface="Calibri" panose="020F0502020204030204" pitchFamily="34" charset="0"/>
              </a:rPr>
              <a:t>КЛАССИЧЕСКИЙ ПОДХОД</a:t>
            </a:r>
            <a:endParaRPr lang="ru-RU" alt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004048" y="256490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altLang="ru-RU" b="1" dirty="0" smtClean="0">
                <a:cs typeface="Calibri" panose="020F0502020204030204" pitchFamily="34" charset="0"/>
              </a:rPr>
              <a:t>ПРЕДЛАГАЕМЫЙ ПОДХОД</a:t>
            </a:r>
            <a:endParaRPr lang="ru-RU" alt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539552" y="2564905"/>
            <a:ext cx="3600399" cy="4248472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5489849" y="2506254"/>
            <a:ext cx="3402632" cy="42484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142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81" name="Прямая соединительная линия 31880"/>
          <p:cNvCxnSpPr>
            <a:stCxn id="7" idx="3"/>
            <a:endCxn id="10" idx="1"/>
          </p:cNvCxnSpPr>
          <p:nvPr/>
        </p:nvCxnSpPr>
        <p:spPr>
          <a:xfrm>
            <a:off x="1259632" y="5193196"/>
            <a:ext cx="6704856" cy="267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73" name="Прямоугольник 31872"/>
          <p:cNvSpPr/>
          <p:nvPr/>
        </p:nvSpPr>
        <p:spPr>
          <a:xfrm>
            <a:off x="3289384" y="4437112"/>
            <a:ext cx="4666992" cy="1728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29556" y="-26988"/>
            <a:ext cx="833125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sz="2200" b="1" u="sng" dirty="0" smtClean="0">
                <a:latin typeface="+mj-lt"/>
              </a:rPr>
              <a:t>ИННОВАЦИОННАЯ ТЕХНОЛОГИЯ НАГРЕВА ПОД ТЕРМООБРАБОТКУ</a:t>
            </a:r>
            <a:endParaRPr lang="ru-RU" altLang="ru-RU" sz="2200" b="1" u="sng" dirty="0">
              <a:latin typeface="+mj-lt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251520" y="545520"/>
            <a:ext cx="8784976" cy="3747576"/>
            <a:chOff x="395536" y="545277"/>
            <a:chExt cx="8784976" cy="4035851"/>
          </a:xfrm>
        </p:grpSpPr>
        <p:pic>
          <p:nvPicPr>
            <p:cNvPr id="5" name="Picture 4" descr="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7" y="545277"/>
              <a:ext cx="5112568" cy="389183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Прямоугольник 2"/>
            <p:cNvSpPr/>
            <p:nvPr/>
          </p:nvSpPr>
          <p:spPr>
            <a:xfrm>
              <a:off x="395536" y="548680"/>
              <a:ext cx="8784976" cy="4032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3" y="736921"/>
            <a:ext cx="679284" cy="9499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5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03320" y="4581128"/>
            <a:ext cx="1156312" cy="1224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Заготовка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«кругляк»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1403648" y="4581128"/>
            <a:ext cx="1811694" cy="122413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Стан поперечно-винтовой прокатки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3347864" y="4611397"/>
            <a:ext cx="1314947" cy="11938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Конвейер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4788024" y="4616581"/>
            <a:ext cx="1594620" cy="11938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Предлагаемая индукционная установка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6516216" y="4616581"/>
            <a:ext cx="1314947" cy="11938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Закалочная установка</a:t>
            </a:r>
            <a:endParaRPr lang="ru-RU" dirty="0">
              <a:solidFill>
                <a:schemeClr val="tx1"/>
              </a:solidFill>
            </a:endParaRPr>
          </a:p>
        </p:txBody>
      </p:sp>
      <p:graphicFrame>
        <p:nvGraphicFramePr>
          <p:cNvPr id="10" name="Объект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242580"/>
              </p:ext>
            </p:extLst>
          </p:nvPr>
        </p:nvGraphicFramePr>
        <p:xfrm>
          <a:off x="7964488" y="4629348"/>
          <a:ext cx="1179512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7" name="Visio" r:id="rId5" imgW="685640" imgH="685678" progId="Visio.Drawing.11">
                  <p:embed/>
                </p:oleObj>
              </mc:Choice>
              <mc:Fallback>
                <p:oleObj name="Visio" r:id="rId5" imgW="685640" imgH="68567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4488" y="4629348"/>
                        <a:ext cx="1179512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72" name="Прямоугольник 31871"/>
          <p:cNvSpPr/>
          <p:nvPr/>
        </p:nvSpPr>
        <p:spPr>
          <a:xfrm>
            <a:off x="251520" y="548680"/>
            <a:ext cx="8784976" cy="3744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874" name="TextBox 31873"/>
          <p:cNvSpPr txBox="1"/>
          <p:nvPr/>
        </p:nvSpPr>
        <p:spPr>
          <a:xfrm>
            <a:off x="4427984" y="5805264"/>
            <a:ext cx="263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Участок термообработки</a:t>
            </a:r>
            <a:endParaRPr lang="ru-RU" dirty="0"/>
          </a:p>
        </p:txBody>
      </p:sp>
      <p:cxnSp>
        <p:nvCxnSpPr>
          <p:cNvPr id="31876" name="Прямая соединительная линия 31875"/>
          <p:cNvCxnSpPr/>
          <p:nvPr/>
        </p:nvCxnSpPr>
        <p:spPr>
          <a:xfrm>
            <a:off x="251520" y="4293096"/>
            <a:ext cx="4536504" cy="3234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78" name="Прямая соединительная линия 31877"/>
          <p:cNvCxnSpPr/>
          <p:nvPr/>
        </p:nvCxnSpPr>
        <p:spPr>
          <a:xfrm flipH="1">
            <a:off x="6382644" y="4293096"/>
            <a:ext cx="2653852" cy="3183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6474822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 smtClean="0"/>
              <a:t>Возможность интеграции в существующие технологические линии производственных компаний!</a:t>
            </a:r>
            <a:endParaRPr lang="ru-RU" sz="1600" b="1" dirty="0"/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103320" y="6309320"/>
            <a:ext cx="9005184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-57006" y="5949280"/>
            <a:ext cx="1604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ВХОД – ЭТАП 1</a:t>
            </a:r>
            <a:endParaRPr lang="ru-RU" dirty="0"/>
          </a:p>
        </p:txBody>
      </p:sp>
      <p:sp>
        <p:nvSpPr>
          <p:cNvPr id="32" name="TextBox 31"/>
          <p:cNvSpPr txBox="1"/>
          <p:nvPr/>
        </p:nvSpPr>
        <p:spPr>
          <a:xfrm>
            <a:off x="8139969" y="5903644"/>
            <a:ext cx="89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ВЫХОД</a:t>
            </a:r>
            <a:endParaRPr lang="ru-RU" dirty="0"/>
          </a:p>
        </p:txBody>
      </p:sp>
      <p:pic>
        <p:nvPicPr>
          <p:cNvPr id="33" name="Picture 2" descr="C:\Users\Сергей\Desktop\Комбиспираль (Патент №5)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36921"/>
            <a:ext cx="663136" cy="96388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51520" y="3041084"/>
            <a:ext cx="16443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100" b="1" dirty="0"/>
              <a:t>ОСЕСИММЕТРИЧНОЕ ВРАЩЕНИЕ </a:t>
            </a:r>
            <a:endParaRPr lang="ru-RU" sz="1100" b="1" dirty="0" smtClean="0"/>
          </a:p>
          <a:p>
            <a:pPr algn="ctr"/>
            <a:r>
              <a:rPr lang="ru-RU" sz="1100" b="1" dirty="0" smtClean="0"/>
              <a:t>ШАРА В </a:t>
            </a:r>
          </a:p>
          <a:p>
            <a:pPr algn="ctr"/>
            <a:r>
              <a:rPr lang="ru-RU" sz="1100" b="1" dirty="0" smtClean="0"/>
              <a:t>ПРОСТРАНСТВЕ </a:t>
            </a:r>
          </a:p>
          <a:p>
            <a:pPr algn="ctr"/>
            <a:r>
              <a:rPr lang="ru-RU" sz="1100" b="1" dirty="0" smtClean="0"/>
              <a:t>ЭЛЕКТРОМАГНИТНОГО</a:t>
            </a:r>
          </a:p>
          <a:p>
            <a:pPr algn="ctr"/>
            <a:r>
              <a:rPr lang="ru-RU" sz="1100" b="1" dirty="0" smtClean="0"/>
              <a:t>ПОЛЯ</a:t>
            </a:r>
            <a:endParaRPr lang="ru-RU" sz="11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987824" y="3379639"/>
            <a:ext cx="1207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100" b="1" dirty="0" smtClean="0"/>
              <a:t>УПРАВЛЕНИЕ </a:t>
            </a:r>
          </a:p>
          <a:p>
            <a:pPr algn="ctr"/>
            <a:r>
              <a:rPr lang="ru-RU" sz="1100" b="1" dirty="0" smtClean="0"/>
              <a:t>ТЕМПЕРАТУРОЙ </a:t>
            </a:r>
          </a:p>
          <a:p>
            <a:pPr algn="ctr"/>
            <a:r>
              <a:rPr lang="ru-RU" sz="1100" b="1" dirty="0" smtClean="0"/>
              <a:t>И ГЛУБИНОЙ</a:t>
            </a:r>
          </a:p>
          <a:p>
            <a:pPr algn="ctr"/>
            <a:r>
              <a:rPr lang="ru-RU" sz="1100" b="1" dirty="0" smtClean="0"/>
              <a:t>НАГРЕВА</a:t>
            </a:r>
            <a:endParaRPr lang="ru-RU" sz="1100" b="1" dirty="0"/>
          </a:p>
        </p:txBody>
      </p:sp>
      <p:pic>
        <p:nvPicPr>
          <p:cNvPr id="36" name="Picture 24" descr="Экспертиза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57" y="1772815"/>
            <a:ext cx="596210" cy="8789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5" descr="Харьков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2814"/>
            <a:ext cx="571251" cy="8789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Documents and Settings\titov_ss\Рабочий стол\Обложка (электрометаллургия 08.2015)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65418"/>
            <a:ext cx="693026" cy="98751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882741"/>
            <a:ext cx="676416" cy="9701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2" descr="Индукционный нагрев (обложка)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865420"/>
            <a:ext cx="659601" cy="98751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" descr="C:\Users\Сергей\Desktop\Магнитогорск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856107"/>
            <a:ext cx="700476" cy="99682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1" name="Picture 21" descr="C:\Users\Сергей\Desktop\ПРОЕКТ-2018-19\StartUp tour\IMG_20190406_174903 (1)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280" y="553386"/>
            <a:ext cx="4410216" cy="37397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D:\Наука\Месяцы 2010-11-12-13-14\Мультимедиа (РЦПО по шарам)\IR_2012-08-16_0014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256444"/>
            <a:ext cx="1358037" cy="10366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7" name="Picture 7" descr="C:\Users\Сергей\Desktop\13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834070"/>
            <a:ext cx="737418" cy="101886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5076056" y="683404"/>
            <a:ext cx="35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 smtClean="0">
                <a:solidFill>
                  <a:schemeClr val="bg1"/>
                </a:solidFill>
              </a:rPr>
              <a:t>MINIMUM VIABLE PRODUCT (MVP)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857" name="Picture 137" descr="C:\Users\Сергей\Desktop\Сколково-2019\деревня_29-30.05.19\черные металлы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34070"/>
            <a:ext cx="684311" cy="101886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0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/>
          <p:cNvSpPr/>
          <p:nvPr/>
        </p:nvSpPr>
        <p:spPr>
          <a:xfrm>
            <a:off x="4508234" y="3068960"/>
            <a:ext cx="4528261" cy="3672408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504" y="3068960"/>
            <a:ext cx="4176464" cy="3672408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07504" y="404664"/>
            <a:ext cx="8928992" cy="783963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288033" y="-27384"/>
            <a:ext cx="86764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altLang="ru-RU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ДОБАВЛЕННАЯ СТОИМОСТЬ НОВАТОРСТВА ДЛЯ</a:t>
            </a:r>
            <a:r>
              <a:rPr lang="en-US" altLang="ru-RU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ru-RU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ПОТРЕБИТЕЛЯ</a:t>
            </a:r>
            <a:endParaRPr lang="ru-RU" altLang="ru-RU"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0" y="404664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/>
              <a:t>Применение предлагаемой технологии позволяет </a:t>
            </a:r>
            <a:r>
              <a:rPr lang="ru-RU" sz="1600" b="1" u="sng" dirty="0" smtClean="0"/>
              <a:t>достигнуть редкостного спаренного </a:t>
            </a:r>
            <a:r>
              <a:rPr lang="ru-RU" sz="1600" b="1" dirty="0" smtClean="0"/>
              <a:t>эффекта:</a:t>
            </a:r>
            <a:r>
              <a:rPr lang="ru-RU" sz="1600" b="1" dirty="0"/>
              <a:t> </a:t>
            </a:r>
            <a:r>
              <a:rPr lang="ru-RU" sz="1600" b="1" dirty="0" smtClean="0"/>
              <a:t>повышение </a:t>
            </a:r>
            <a:r>
              <a:rPr lang="ru-RU" sz="1600" b="1" dirty="0"/>
              <a:t>качества </a:t>
            </a:r>
            <a:r>
              <a:rPr lang="ru-RU" sz="1600" b="1" dirty="0" smtClean="0"/>
              <a:t>мелющих шаров с одновременным снижением их себестоимости, что в итоге позволит значительно снизить ТСО мелющего шара </a:t>
            </a:r>
            <a:endParaRPr lang="ru-RU" sz="1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8033" y="3162460"/>
            <a:ext cx="3888432" cy="93610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Увеличение КПД установки (прямой нагрев материала шара энергией электромагнитного поля</a:t>
            </a:r>
            <a:r>
              <a:rPr lang="ru-RU" sz="1300" dirty="0" smtClean="0"/>
              <a:t>)</a:t>
            </a:r>
            <a:endParaRPr lang="ru-RU" sz="1300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88033" y="4314588"/>
            <a:ext cx="3888432" cy="105862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Поверхностный нагрев шара на заданную глубину </a:t>
            </a:r>
          </a:p>
          <a:p>
            <a:pPr algn="ctr"/>
            <a:r>
              <a:rPr lang="ru-RU" sz="1600" dirty="0"/>
              <a:t>(нет затрат энергии на нагрев сердцевины изделия)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288033" y="5517232"/>
            <a:ext cx="3888432" cy="108012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/>
              <a:t>Высокоскоростной нагрев (нет необходимости затрачивать энергию в течение часов)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626260" y="3162460"/>
            <a:ext cx="4266220" cy="93610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Возможность ОСЕСИММЕТРИЧНОГО нагрева материала шара на заданную глубину</a:t>
            </a:r>
            <a:endParaRPr lang="ru-RU" sz="16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4626260" y="4314588"/>
            <a:ext cx="4266220" cy="105862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Возможность получения пластичной сердцевины шара – достижение эффекта ПРОТИВОРАСКАЛЫВАЕМОСТИ</a:t>
            </a:r>
            <a:endParaRPr lang="ru-RU" sz="160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626260" y="5517232"/>
            <a:ext cx="4266220" cy="108012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Возможность обеспечить ОТСУТСТВИЕ ОКИСЛЕНИЯ И ОБЕЗУГЛЕРОЖИВАНИЯ за счет высокой скорости нагрева </a:t>
            </a:r>
            <a:endParaRPr lang="ru-RU" sz="1600" dirty="0"/>
          </a:p>
        </p:txBody>
      </p:sp>
      <p:sp>
        <p:nvSpPr>
          <p:cNvPr id="32" name="Блок-схема: решение 31"/>
          <p:cNvSpPr/>
          <p:nvPr/>
        </p:nvSpPr>
        <p:spPr>
          <a:xfrm>
            <a:off x="4572000" y="2059692"/>
            <a:ext cx="4198358" cy="1009268"/>
          </a:xfrm>
          <a:prstGeom prst="flowChartDecision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</a:rPr>
              <a:t>у</a:t>
            </a:r>
            <a:r>
              <a:rPr lang="ru-RU" sz="1600" b="1" dirty="0" smtClean="0">
                <a:solidFill>
                  <a:schemeClr val="bg1"/>
                </a:solidFill>
              </a:rPr>
              <a:t>величение</a:t>
            </a:r>
          </a:p>
          <a:p>
            <a:pPr algn="ctr"/>
            <a:r>
              <a:rPr lang="ru-RU" sz="1600" b="1" dirty="0">
                <a:solidFill>
                  <a:schemeClr val="bg1"/>
                </a:solidFill>
              </a:rPr>
              <a:t>срока службы </a:t>
            </a:r>
            <a:r>
              <a:rPr lang="ru-RU" sz="1600" b="1" dirty="0" smtClean="0">
                <a:solidFill>
                  <a:schemeClr val="bg1"/>
                </a:solidFill>
              </a:rPr>
              <a:t>до </a:t>
            </a:r>
            <a:r>
              <a:rPr lang="ru-RU" sz="20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ru-RU" sz="2000" b="1" dirty="0" smtClean="0">
                <a:solidFill>
                  <a:schemeClr val="bg1"/>
                </a:solidFill>
              </a:rPr>
              <a:t>1,6 раза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9" name="Блок-схема: решение 8"/>
          <p:cNvSpPr/>
          <p:nvPr/>
        </p:nvSpPr>
        <p:spPr>
          <a:xfrm>
            <a:off x="288033" y="2082340"/>
            <a:ext cx="3995935" cy="986620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</a:rPr>
              <a:t>с</a:t>
            </a:r>
            <a:r>
              <a:rPr lang="ru-RU" sz="1600" b="1" dirty="0" smtClean="0">
                <a:solidFill>
                  <a:schemeClr val="bg1"/>
                </a:solidFill>
              </a:rPr>
              <a:t>нижение себестоимости на</a:t>
            </a:r>
          </a:p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7,2 %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88033" y="1290251"/>
            <a:ext cx="8518838" cy="76944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251520" y="1218244"/>
            <a:ext cx="851883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altLang="ru-RU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Снижение </a:t>
            </a:r>
            <a:r>
              <a:rPr lang="en-IE" altLang="ru-RU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TCO </a:t>
            </a:r>
            <a:r>
              <a:rPr lang="ru-RU" altLang="ru-RU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мелющего шара на </a:t>
            </a:r>
            <a:r>
              <a:rPr lang="ru-RU" altLang="ru-RU" sz="2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23,3 % </a:t>
            </a:r>
          </a:p>
          <a:p>
            <a:pPr algn="ctr"/>
            <a:r>
              <a:rPr lang="ru-RU" altLang="ru-RU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(порядка </a:t>
            </a:r>
            <a:r>
              <a:rPr lang="ru-RU" altLang="ru-RU" sz="24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27,1 руб.</a:t>
            </a:r>
            <a:r>
              <a:rPr lang="ru-RU" altLang="ru-RU" sz="2000" b="1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на тонну переработанной руды)</a:t>
            </a:r>
            <a:endParaRPr lang="ru-RU" altLang="ru-RU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0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sz="2700" b="1" u="sng" dirty="0" smtClean="0"/>
              <a:t>СРАВНЕНИЕ </a:t>
            </a:r>
            <a:r>
              <a:rPr lang="ru-RU" sz="2700" b="1" u="sng" dirty="0"/>
              <a:t>ТЕХНИКО-ЭКОНОМИЧЕСКИХ ХАРАКТЕРИСТИК ПРОДУКТА С МИРОВЫМИ </a:t>
            </a:r>
            <a:r>
              <a:rPr lang="ru-RU" sz="2700" b="1" u="sng" dirty="0" smtClean="0"/>
              <a:t>КОНКУРЕНТАМИ </a:t>
            </a:r>
            <a:endParaRPr lang="ru-RU" sz="2700" u="sng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14</a:t>
            </a:fld>
            <a:endParaRPr lang="ru-RU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06" y="908720"/>
            <a:ext cx="8565266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46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/>
          <p:cNvSpPr/>
          <p:nvPr/>
        </p:nvSpPr>
        <p:spPr>
          <a:xfrm>
            <a:off x="4607498" y="5085184"/>
            <a:ext cx="4501008" cy="151216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3561" name="Picture 9" descr="C:\Users\Сергей\Desktop\consulting_1-1024x8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6" y="2936278"/>
            <a:ext cx="809996" cy="70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23528" y="-26988"/>
            <a:ext cx="8569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altLang="ru-RU" sz="2400" b="1" u="sng" dirty="0" smtClean="0">
                <a:latin typeface="+mj-lt"/>
              </a:rPr>
              <a:t>БИЗНЕС-МОДЕЛЬ ПРОЕКТА* </a:t>
            </a:r>
            <a:endParaRPr lang="ru-RU" altLang="ru-RU" sz="2400" b="1" u="sng" dirty="0">
              <a:latin typeface="+mj-lt"/>
            </a:endParaRPr>
          </a:p>
        </p:txBody>
      </p:sp>
      <p:sp>
        <p:nvSpPr>
          <p:cNvPr id="5" name="Скругленный прямоугольник 4"/>
          <p:cNvSpPr/>
          <p:nvPr/>
        </p:nvSpPr>
        <p:spPr>
          <a:xfrm rot="5400000">
            <a:off x="-371978" y="815788"/>
            <a:ext cx="2471132" cy="1656183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3"/>
          <p:cNvSpPr>
            <a:spLocks noChangeArrowheads="1"/>
          </p:cNvSpPr>
          <p:nvPr/>
        </p:nvSpPr>
        <p:spPr bwMode="auto">
          <a:xfrm>
            <a:off x="35496" y="419346"/>
            <a:ext cx="158729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100" b="1" dirty="0" smtClean="0">
                <a:latin typeface="+mj-lt"/>
              </a:rPr>
              <a:t>КЛЮЧЕВЫЕ ПАРТНЕРЫ</a:t>
            </a:r>
            <a:endParaRPr lang="ru-RU" altLang="ru-RU" sz="1100" b="1" dirty="0">
              <a:latin typeface="+mj-lt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 rot="5400000">
            <a:off x="1426397" y="741956"/>
            <a:ext cx="2474779" cy="1800199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Rectangle 53"/>
          <p:cNvSpPr>
            <a:spLocks noChangeArrowheads="1"/>
          </p:cNvSpPr>
          <p:nvPr/>
        </p:nvSpPr>
        <p:spPr bwMode="auto">
          <a:xfrm>
            <a:off x="1885349" y="404664"/>
            <a:ext cx="160653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100" b="1" dirty="0" smtClean="0">
                <a:latin typeface="+mj-lt"/>
              </a:rPr>
              <a:t>КЛЮЧЕВЫЕ ПРОЦЕССЫ</a:t>
            </a:r>
            <a:endParaRPr lang="ru-RU" altLang="ru-RU" sz="1100" b="1" dirty="0">
              <a:latin typeface="+mj-lt"/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 rot="5400000">
            <a:off x="789755" y="2242693"/>
            <a:ext cx="2019875" cy="3528392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ectangle 53"/>
          <p:cNvSpPr>
            <a:spLocks noChangeArrowheads="1"/>
          </p:cNvSpPr>
          <p:nvPr/>
        </p:nvSpPr>
        <p:spPr bwMode="auto">
          <a:xfrm>
            <a:off x="1074280" y="2996952"/>
            <a:ext cx="148149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100" b="1" dirty="0" smtClean="0">
                <a:latin typeface="+mj-lt"/>
              </a:rPr>
              <a:t>КЛЮЧЕВЫЕ РЕСУРСЫ</a:t>
            </a:r>
            <a:endParaRPr lang="ru-RU" altLang="ru-RU" sz="1100" b="1" dirty="0">
              <a:latin typeface="+mj-lt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 rot="5400000">
            <a:off x="2195736" y="1844824"/>
            <a:ext cx="4608512" cy="1728192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Rectangle 53"/>
          <p:cNvSpPr>
            <a:spLocks noChangeArrowheads="1"/>
          </p:cNvSpPr>
          <p:nvPr/>
        </p:nvSpPr>
        <p:spPr bwMode="auto">
          <a:xfrm>
            <a:off x="3995936" y="408313"/>
            <a:ext cx="113204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sz="1100" b="1" dirty="0" smtClean="0">
                <a:latin typeface="+mj-lt"/>
              </a:rPr>
              <a:t>ЦЕННОСТНОЕ</a:t>
            </a:r>
          </a:p>
          <a:p>
            <a:pPr algn="ctr"/>
            <a:r>
              <a:rPr lang="ru-RU" altLang="ru-RU" sz="1100" b="1" dirty="0" smtClean="0">
                <a:latin typeface="+mj-lt"/>
              </a:rPr>
              <a:t>ПРЕДЛОЖЕНИЕ</a:t>
            </a:r>
            <a:endParaRPr lang="ru-RU" altLang="ru-RU" sz="1100" b="1" dirty="0">
              <a:latin typeface="+mj-lt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 rot="5400000">
            <a:off x="5182243" y="662168"/>
            <a:ext cx="2307905" cy="1800199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Скругленный прямоугольник 14"/>
          <p:cNvSpPr/>
          <p:nvPr/>
        </p:nvSpPr>
        <p:spPr>
          <a:xfrm rot="5400000">
            <a:off x="5196466" y="2988272"/>
            <a:ext cx="2271832" cy="1792571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Rectangle 53"/>
          <p:cNvSpPr>
            <a:spLocks noChangeArrowheads="1"/>
          </p:cNvSpPr>
          <p:nvPr/>
        </p:nvSpPr>
        <p:spPr bwMode="auto">
          <a:xfrm>
            <a:off x="5769736" y="2748639"/>
            <a:ext cx="1178528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100" b="1" dirty="0" smtClean="0">
                <a:latin typeface="+mj-lt"/>
              </a:rPr>
              <a:t>КАНАЛЫ СБЫТА</a:t>
            </a:r>
            <a:endParaRPr lang="ru-RU" altLang="ru-RU" sz="1100" b="1" dirty="0">
              <a:latin typeface="+mj-lt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 rot="5400000">
            <a:off x="5904148" y="1812469"/>
            <a:ext cx="4608512" cy="1800201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35497" y="5085184"/>
            <a:ext cx="4536503" cy="1512168"/>
          </a:xfrm>
          <a:prstGeom prst="round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Rectangle 53"/>
          <p:cNvSpPr>
            <a:spLocks noChangeArrowheads="1"/>
          </p:cNvSpPr>
          <p:nvPr/>
        </p:nvSpPr>
        <p:spPr bwMode="auto">
          <a:xfrm>
            <a:off x="1510101" y="5085184"/>
            <a:ext cx="156645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100" b="1" dirty="0" smtClean="0">
                <a:latin typeface="+mj-lt"/>
              </a:rPr>
              <a:t>СТРУКТУРА ИЗДЕРЖЕК</a:t>
            </a:r>
            <a:endParaRPr lang="ru-RU" altLang="ru-RU" sz="1100" b="1" dirty="0">
              <a:latin typeface="+mj-lt"/>
            </a:endParaRPr>
          </a:p>
        </p:txBody>
      </p:sp>
      <p:sp>
        <p:nvSpPr>
          <p:cNvPr id="23" name="Rectangle 53"/>
          <p:cNvSpPr>
            <a:spLocks noChangeArrowheads="1"/>
          </p:cNvSpPr>
          <p:nvPr/>
        </p:nvSpPr>
        <p:spPr bwMode="auto">
          <a:xfrm>
            <a:off x="6223844" y="5085184"/>
            <a:ext cx="137249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sz="1100" b="1" dirty="0" smtClean="0">
                <a:latin typeface="+mj-lt"/>
              </a:rPr>
              <a:t>ПОТОКИ ДОХОДОВ</a:t>
            </a:r>
            <a:endParaRPr lang="ru-RU" altLang="ru-RU" sz="1100" b="1" dirty="0">
              <a:latin typeface="+mj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5496" y="1554177"/>
            <a:ext cx="158417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 smtClean="0"/>
              <a:t>Металлургические предприятия (в т.ч. дилеры продукции) – поставка стальной заготовки («кругляк»)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5496" y="3140968"/>
            <a:ext cx="3510137" cy="1954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ctr">
              <a:buAutoNum type="arabicParenR"/>
            </a:pPr>
            <a:r>
              <a:rPr lang="ru-RU" sz="1100" dirty="0" smtClean="0"/>
              <a:t>человеческие ресурсы;</a:t>
            </a:r>
          </a:p>
          <a:p>
            <a:pPr algn="ctr"/>
            <a:r>
              <a:rPr lang="ru-RU" sz="1100" dirty="0" smtClean="0"/>
              <a:t>2) объекты интеллектуальной собственности (патенты</a:t>
            </a:r>
            <a:r>
              <a:rPr lang="ru-RU" sz="1100" dirty="0"/>
              <a:t>, инновационные разработки) – нематериальные </a:t>
            </a:r>
            <a:r>
              <a:rPr lang="ru-RU" sz="1100" dirty="0" smtClean="0"/>
              <a:t>активы; </a:t>
            </a:r>
            <a:endParaRPr lang="ru-RU" sz="1100" dirty="0"/>
          </a:p>
          <a:p>
            <a:pPr algn="ctr"/>
            <a:r>
              <a:rPr lang="ru-RU" sz="1100" dirty="0"/>
              <a:t>3</a:t>
            </a:r>
            <a:r>
              <a:rPr lang="ru-RU" sz="1100" dirty="0" smtClean="0"/>
              <a:t>) </a:t>
            </a:r>
            <a:r>
              <a:rPr lang="ru-RU" sz="1100" dirty="0"/>
              <a:t>материальные ресурсы (оборудование (индукторы ТВЧ), здание (для размещения производственной линии), офис, инструмент и комплектующие материалы и т.п.);</a:t>
            </a:r>
          </a:p>
          <a:p>
            <a:pPr algn="ctr"/>
            <a:r>
              <a:rPr lang="ru-RU" sz="1100" dirty="0"/>
              <a:t>4</a:t>
            </a:r>
            <a:r>
              <a:rPr lang="ru-RU" sz="1100" dirty="0" smtClean="0"/>
              <a:t>) </a:t>
            </a:r>
            <a:r>
              <a:rPr lang="ru-RU" sz="1100" dirty="0"/>
              <a:t>финансовые ресурсы (денежные средства в наличном и безналичном эквиваленте);</a:t>
            </a:r>
          </a:p>
          <a:p>
            <a:pPr algn="ctr"/>
            <a:r>
              <a:rPr lang="ru-RU" sz="1100" dirty="0"/>
              <a:t>5) </a:t>
            </a:r>
            <a:r>
              <a:rPr lang="ru-RU" sz="1100" dirty="0" smtClean="0"/>
              <a:t>сырье.</a:t>
            </a:r>
            <a:endParaRPr lang="ru-RU" sz="1100" dirty="0"/>
          </a:p>
        </p:txBody>
      </p:sp>
      <p:sp>
        <p:nvSpPr>
          <p:cNvPr id="26" name="Прямоугольник 25"/>
          <p:cNvSpPr/>
          <p:nvPr/>
        </p:nvSpPr>
        <p:spPr>
          <a:xfrm>
            <a:off x="1907703" y="1700808"/>
            <a:ext cx="1584177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 smtClean="0"/>
              <a:t>Производство высококачественных металлических шаров со снижением </a:t>
            </a:r>
            <a:r>
              <a:rPr lang="en-IE" sz="1100" dirty="0" smtClean="0"/>
              <a:t>TCO</a:t>
            </a:r>
            <a:r>
              <a:rPr lang="ru-RU" sz="1100" dirty="0" smtClean="0"/>
              <a:t> для потребителя</a:t>
            </a:r>
            <a:endParaRPr lang="ru-RU" sz="1100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3707904" y="2331020"/>
            <a:ext cx="1630224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350" b="1" dirty="0"/>
              <a:t>Д</a:t>
            </a:r>
            <a:r>
              <a:rPr lang="ru-RU" sz="1350" b="1" dirty="0" smtClean="0"/>
              <a:t>ополнительная прибыль предприятий – потребителей выпускаемой продукции вследствие </a:t>
            </a:r>
            <a:r>
              <a:rPr lang="ru-RU" sz="1350" b="1" dirty="0"/>
              <a:t>уменьшения </a:t>
            </a:r>
            <a:r>
              <a:rPr lang="en-IE" sz="1350" b="1" dirty="0" smtClean="0"/>
              <a:t>TCO</a:t>
            </a:r>
            <a:r>
              <a:rPr lang="ru-RU" sz="1350" b="1" dirty="0" smtClean="0"/>
              <a:t> поставляемых металлических шаров</a:t>
            </a:r>
            <a:endParaRPr lang="ru-RU" sz="1350" b="1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6012160" y="5345340"/>
            <a:ext cx="295232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ctr">
              <a:buAutoNum type="arabicParenR"/>
            </a:pPr>
            <a:r>
              <a:rPr lang="ru-RU" sz="1100" dirty="0"/>
              <a:t>продажа лицензий на изготовление и эксплуатацию разрабатываемого </a:t>
            </a:r>
            <a:r>
              <a:rPr lang="ru-RU" sz="1100" dirty="0" smtClean="0"/>
              <a:t>оборудования;</a:t>
            </a:r>
          </a:p>
          <a:p>
            <a:pPr marL="228600" indent="-228600" algn="ctr">
              <a:buAutoNum type="arabicParenR"/>
            </a:pPr>
            <a:r>
              <a:rPr lang="ru-RU" sz="1100" dirty="0" smtClean="0"/>
              <a:t>продажа разрабатываемого оборудования;</a:t>
            </a:r>
          </a:p>
          <a:p>
            <a:pPr marL="228600" indent="-228600" algn="ctr">
              <a:buFontTx/>
              <a:buAutoNum type="arabicParenR"/>
            </a:pPr>
            <a:r>
              <a:rPr lang="ru-RU" sz="1100" dirty="0"/>
              <a:t>реализация металлических </a:t>
            </a:r>
            <a:r>
              <a:rPr lang="ru-RU" sz="1100" dirty="0" smtClean="0"/>
              <a:t>шаров.</a:t>
            </a:r>
            <a:endParaRPr lang="ru-RU" sz="1100" dirty="0"/>
          </a:p>
        </p:txBody>
      </p:sp>
      <p:sp>
        <p:nvSpPr>
          <p:cNvPr id="29" name="Прямоугольник 28"/>
          <p:cNvSpPr/>
          <p:nvPr/>
        </p:nvSpPr>
        <p:spPr>
          <a:xfrm>
            <a:off x="1475656" y="5301208"/>
            <a:ext cx="295232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ctr">
              <a:buAutoNum type="arabicParenR"/>
            </a:pPr>
            <a:r>
              <a:rPr lang="ru-RU" sz="1100" dirty="0" smtClean="0"/>
              <a:t>Постоянные издержки </a:t>
            </a:r>
            <a:r>
              <a:rPr lang="ru-RU" sz="1100" dirty="0"/>
              <a:t>(заработная плата сотрудников, стоимость аренды </a:t>
            </a:r>
            <a:r>
              <a:rPr lang="ru-RU" sz="1100" dirty="0" smtClean="0"/>
              <a:t>помещений , амортизационные отчисления, отчисления </a:t>
            </a:r>
            <a:r>
              <a:rPr lang="ru-RU" sz="1100" dirty="0"/>
              <a:t>в различные социальные </a:t>
            </a:r>
            <a:r>
              <a:rPr lang="ru-RU" sz="1100" dirty="0" smtClean="0"/>
              <a:t>фонды и т.д.);</a:t>
            </a:r>
          </a:p>
          <a:p>
            <a:pPr marL="228600" indent="-228600" algn="ctr">
              <a:buAutoNum type="arabicParenR"/>
            </a:pPr>
            <a:r>
              <a:rPr lang="ru-RU" sz="1100" dirty="0" smtClean="0"/>
              <a:t>сырье и энергия;</a:t>
            </a:r>
          </a:p>
          <a:p>
            <a:pPr marL="228600" indent="-228600" algn="ctr">
              <a:buAutoNum type="arabicParenR"/>
            </a:pPr>
            <a:r>
              <a:rPr lang="ru-RU" sz="1100" dirty="0"/>
              <a:t>р</a:t>
            </a:r>
            <a:r>
              <a:rPr lang="ru-RU" sz="1100" dirty="0" smtClean="0"/>
              <a:t>асходы на привлечение новых клиентов.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5535140" y="4005064"/>
            <a:ext cx="162914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 smtClean="0"/>
              <a:t>Планируется организация прямых и непрямых продаж продукции потребителям </a:t>
            </a:r>
            <a:endParaRPr lang="ru-RU" sz="1100" dirty="0"/>
          </a:p>
        </p:txBody>
      </p:sp>
      <p:pic>
        <p:nvPicPr>
          <p:cNvPr id="23554" name="Picture 2" descr="C:\Users\Сергей\Desktop\iStock_000005321189Sma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68" y="710939"/>
            <a:ext cx="802564" cy="70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Сергей\Desktop\kljuchevye_momenty_upravlenija_otdelom_prodaz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92" y="781905"/>
            <a:ext cx="1664187" cy="77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Сергей\Desktop\Besplatno_in_Project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381" y="1146448"/>
            <a:ext cx="1411221" cy="105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Сергей\Desktop\121449458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61" y="747661"/>
            <a:ext cx="1432532" cy="107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Прямоугольник 29"/>
          <p:cNvSpPr/>
          <p:nvPr/>
        </p:nvSpPr>
        <p:spPr>
          <a:xfrm>
            <a:off x="5535140" y="1698193"/>
            <a:ext cx="162914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dirty="0" smtClean="0"/>
              <a:t>1) персональная поддержка; </a:t>
            </a:r>
          </a:p>
          <a:p>
            <a:pPr algn="ctr"/>
            <a:r>
              <a:rPr lang="ru-RU" sz="1100" dirty="0" smtClean="0"/>
              <a:t>2</a:t>
            </a:r>
            <a:r>
              <a:rPr lang="ru-RU" sz="1100" dirty="0"/>
              <a:t>) совместное создание ценностного </a:t>
            </a:r>
            <a:r>
              <a:rPr lang="ru-RU" sz="1100" dirty="0" smtClean="0"/>
              <a:t>предложения</a:t>
            </a:r>
            <a:endParaRPr lang="ru-RU" sz="1100" dirty="0"/>
          </a:p>
        </p:txBody>
      </p:sp>
      <p:sp>
        <p:nvSpPr>
          <p:cNvPr id="14" name="Rectangle 53"/>
          <p:cNvSpPr>
            <a:spLocks noChangeArrowheads="1"/>
          </p:cNvSpPr>
          <p:nvPr/>
        </p:nvSpPr>
        <p:spPr bwMode="auto">
          <a:xfrm>
            <a:off x="5557757" y="408313"/>
            <a:ext cx="150554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sz="1100" b="1" dirty="0" smtClean="0">
                <a:latin typeface="+mj-lt"/>
              </a:rPr>
              <a:t>ВЗАИМОДЕЙСТВИЕ С </a:t>
            </a:r>
          </a:p>
          <a:p>
            <a:pPr algn="ctr"/>
            <a:r>
              <a:rPr lang="ru-RU" altLang="ru-RU" sz="1100" b="1" dirty="0" smtClean="0">
                <a:latin typeface="+mj-lt"/>
              </a:rPr>
              <a:t>КЛИЕНТАМИ</a:t>
            </a:r>
            <a:endParaRPr lang="ru-RU" altLang="ru-RU" sz="1100" b="1" dirty="0">
              <a:latin typeface="+mj-lt"/>
            </a:endParaRPr>
          </a:p>
        </p:txBody>
      </p:sp>
      <p:pic>
        <p:nvPicPr>
          <p:cNvPr id="23558" name="Picture 6" descr="C:\Users\Сергей\Desktop\4405459_stock-photo-market-and-consumer-analysi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344" y="764704"/>
            <a:ext cx="1225102" cy="90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53"/>
          <p:cNvSpPr>
            <a:spLocks noChangeArrowheads="1"/>
          </p:cNvSpPr>
          <p:nvPr/>
        </p:nvSpPr>
        <p:spPr bwMode="auto">
          <a:xfrm>
            <a:off x="7308304" y="1535301"/>
            <a:ext cx="183238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1100" dirty="0"/>
              <a:t>1) </a:t>
            </a:r>
            <a:r>
              <a:rPr lang="ru-RU" sz="1100" dirty="0" smtClean="0"/>
              <a:t>ГОКи;</a:t>
            </a:r>
            <a:r>
              <a:rPr lang="ru-RU" sz="1100" dirty="0"/>
              <a:t> </a:t>
            </a:r>
          </a:p>
          <a:p>
            <a:pPr algn="ctr"/>
            <a:r>
              <a:rPr lang="ru-RU" sz="1100" dirty="0"/>
              <a:t>2) строительная отрасль (производство силикатов, цемента); </a:t>
            </a:r>
          </a:p>
          <a:p>
            <a:pPr algn="ctr"/>
            <a:r>
              <a:rPr lang="ru-RU" sz="1100" dirty="0" smtClean="0"/>
              <a:t>3)шарикоподшипниковая </a:t>
            </a:r>
            <a:r>
              <a:rPr lang="ru-RU" sz="1100" dirty="0"/>
              <a:t>отрасль (шарики подшипников качения); </a:t>
            </a:r>
          </a:p>
          <a:p>
            <a:pPr algn="ctr"/>
            <a:r>
              <a:rPr lang="ru-RU" sz="1100" dirty="0"/>
              <a:t>4) нефтедобыча (обратные клапаны глубинных насосов); </a:t>
            </a:r>
          </a:p>
          <a:p>
            <a:pPr algn="ctr"/>
            <a:r>
              <a:rPr lang="ru-RU" sz="1100" dirty="0"/>
              <a:t>5) термообработка (высокотехнологичные способы придания заданных свойств сферическим поверхностям симметричным термодиффузионным легированием (хром, титан, бор и др</a:t>
            </a:r>
            <a:r>
              <a:rPr lang="ru-RU" sz="1100" dirty="0" smtClean="0"/>
              <a:t>.)</a:t>
            </a:r>
            <a:endParaRPr lang="ru-RU" sz="1100" dirty="0"/>
          </a:p>
        </p:txBody>
      </p:sp>
      <p:pic>
        <p:nvPicPr>
          <p:cNvPr id="23559" name="Picture 7" descr="C:\Users\Сергей\Desktop\distribution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068960"/>
            <a:ext cx="1487108" cy="102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Сергей\Desktop\dolya-rashodov-po-kreditu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43" y="5534347"/>
            <a:ext cx="1377730" cy="77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Сергей\Desktop\1418048928bagatelna nabava, besplatna sredstva, besplatni seminari, besplatni webinari, bespovratna sredstva, Cost benefit analiza, dodjela bespovratnih sredstava, Edukacija, Erasmus +, Erasmus plus, Europska komisija,  Europski 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184" y="5301208"/>
            <a:ext cx="1524000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53"/>
          <p:cNvSpPr>
            <a:spLocks noChangeArrowheads="1"/>
          </p:cNvSpPr>
          <p:nvPr/>
        </p:nvSpPr>
        <p:spPr bwMode="auto">
          <a:xfrm>
            <a:off x="7588790" y="419347"/>
            <a:ext cx="137569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sz="1100" b="1" dirty="0" smtClean="0">
                <a:latin typeface="+mj-lt"/>
              </a:rPr>
              <a:t>ПОТРЕБИТЕЛЬСКИЕ</a:t>
            </a:r>
          </a:p>
          <a:p>
            <a:pPr algn="ctr"/>
            <a:r>
              <a:rPr lang="ru-RU" altLang="ru-RU" sz="1100" b="1" dirty="0" smtClean="0">
                <a:latin typeface="+mj-lt"/>
              </a:rPr>
              <a:t>СЕГМЕНТЫ</a:t>
            </a:r>
            <a:endParaRPr lang="ru-RU" altLang="ru-RU" sz="1100" b="1" dirty="0">
              <a:latin typeface="+mj-lt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115987" y="6597932"/>
            <a:ext cx="74705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 smtClean="0">
                <a:cs typeface="Times New Roman" pitchFamily="18" charset="0"/>
              </a:rPr>
              <a:t>* - в соответствии с  методикой А. Остервальдера</a:t>
            </a:r>
            <a:endParaRPr lang="ru-RU" sz="8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55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Прямая соединительная линия 59"/>
          <p:cNvCxnSpPr/>
          <p:nvPr/>
        </p:nvCxnSpPr>
        <p:spPr>
          <a:xfrm>
            <a:off x="8460432" y="2718252"/>
            <a:ext cx="2160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6553200" y="6409134"/>
            <a:ext cx="2133600" cy="476250"/>
          </a:xfrm>
        </p:spPr>
        <p:txBody>
          <a:bodyPr/>
          <a:lstStyle/>
          <a:p>
            <a:fld id="{2F13FBA2-42AC-4D5C-8171-3202B4571536}" type="slidenum">
              <a:rPr lang="ru-RU" altLang="ru-RU" smtClean="0"/>
              <a:pPr/>
              <a:t>16</a:t>
            </a:fld>
            <a:endParaRPr lang="ru-RU" altLang="ru-RU" dirty="0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23528" y="-46548"/>
            <a:ext cx="87129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altLang="ru-RU" sz="2800" b="1" u="sng" dirty="0" smtClean="0">
                <a:latin typeface="+mj-lt"/>
              </a:rPr>
              <a:t>ПЛАН </a:t>
            </a:r>
            <a:r>
              <a:rPr lang="ru-RU" altLang="ru-RU" sz="2800" b="1" u="sng" dirty="0">
                <a:latin typeface="+mj-lt"/>
              </a:rPr>
              <a:t>КОММЕРЦИАЛИЗАЦИИ </a:t>
            </a:r>
            <a:r>
              <a:rPr lang="ru-RU" altLang="ru-RU" sz="2800" b="1" u="sng" dirty="0" smtClean="0">
                <a:latin typeface="+mj-lt"/>
              </a:rPr>
              <a:t>РЕЗУЛЬТАТОВ ПРОЕКТА</a:t>
            </a:r>
            <a:endParaRPr lang="ru-RU" altLang="ru-RU" sz="2800" b="1" u="sng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23528" y="561031"/>
            <a:ext cx="914400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НИОКР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20862" y="570581"/>
            <a:ext cx="1566961" cy="71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Производство экспериментальной партии металлических шаров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140223" y="571747"/>
            <a:ext cx="1566961" cy="710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Реализация потребителю экспериментальной партии шаров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8" name="Блок-схема: решение 7"/>
          <p:cNvSpPr/>
          <p:nvPr/>
        </p:nvSpPr>
        <p:spPr>
          <a:xfrm>
            <a:off x="4788024" y="476672"/>
            <a:ext cx="1944216" cy="90068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/>
              <a:t>Замечания первого потребителя</a:t>
            </a:r>
            <a:endParaRPr lang="ru-RU" sz="1100" dirty="0"/>
          </a:p>
        </p:txBody>
      </p:sp>
      <p:cxnSp>
        <p:nvCxnSpPr>
          <p:cNvPr id="10" name="Прямая соединительная линия 9"/>
          <p:cNvCxnSpPr>
            <a:stCxn id="5" idx="3"/>
            <a:endCxn id="6" idx="1"/>
          </p:cNvCxnSpPr>
          <p:nvPr/>
        </p:nvCxnSpPr>
        <p:spPr>
          <a:xfrm>
            <a:off x="1237928" y="921071"/>
            <a:ext cx="182934" cy="47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stCxn id="6" idx="3"/>
            <a:endCxn id="7" idx="1"/>
          </p:cNvCxnSpPr>
          <p:nvPr/>
        </p:nvCxnSpPr>
        <p:spPr>
          <a:xfrm>
            <a:off x="2987823" y="925846"/>
            <a:ext cx="152400" cy="11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>
            <a:stCxn id="7" idx="3"/>
            <a:endCxn id="8" idx="1"/>
          </p:cNvCxnSpPr>
          <p:nvPr/>
        </p:nvCxnSpPr>
        <p:spPr>
          <a:xfrm>
            <a:off x="4707184" y="927012"/>
            <a:ext cx="808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>
            <a:stCxn id="8" idx="2"/>
          </p:cNvCxnSpPr>
          <p:nvPr/>
        </p:nvCxnSpPr>
        <p:spPr>
          <a:xfrm>
            <a:off x="5760132" y="1377352"/>
            <a:ext cx="0" cy="335807"/>
          </a:xfrm>
          <a:prstGeom prst="line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3851920" y="1713159"/>
            <a:ext cx="190821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Прямоугольник 20"/>
          <p:cNvSpPr/>
          <p:nvPr/>
        </p:nvSpPr>
        <p:spPr>
          <a:xfrm>
            <a:off x="2284959" y="1462905"/>
            <a:ext cx="1566961" cy="466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Корректировка результатов НИОКР</a:t>
            </a:r>
            <a:endParaRPr lang="ru-RU" sz="1100" dirty="0">
              <a:solidFill>
                <a:schemeClr val="bg1"/>
              </a:solidFill>
            </a:endParaRPr>
          </a:p>
        </p:txBody>
      </p:sp>
      <p:cxnSp>
        <p:nvCxnSpPr>
          <p:cNvPr id="23" name="Прямая соединительная линия 22"/>
          <p:cNvCxnSpPr>
            <a:stCxn id="21" idx="1"/>
          </p:cNvCxnSpPr>
          <p:nvPr/>
        </p:nvCxnSpPr>
        <p:spPr>
          <a:xfrm flipH="1" flipV="1">
            <a:off x="780728" y="1691408"/>
            <a:ext cx="1504231" cy="4636"/>
          </a:xfrm>
          <a:prstGeom prst="line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endCxn id="5" idx="2"/>
          </p:cNvCxnSpPr>
          <p:nvPr/>
        </p:nvCxnSpPr>
        <p:spPr>
          <a:xfrm flipV="1">
            <a:off x="780728" y="1281111"/>
            <a:ext cx="0" cy="4149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15166" y="1427602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да</a:t>
            </a:r>
            <a:endParaRPr lang="ru-RU" sz="1200" dirty="0"/>
          </a:p>
        </p:txBody>
      </p:sp>
      <p:cxnSp>
        <p:nvCxnSpPr>
          <p:cNvPr id="28" name="Прямая соединительная линия 27"/>
          <p:cNvCxnSpPr>
            <a:stCxn id="8" idx="3"/>
          </p:cNvCxnSpPr>
          <p:nvPr/>
        </p:nvCxnSpPr>
        <p:spPr>
          <a:xfrm>
            <a:off x="6732240" y="927012"/>
            <a:ext cx="2160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88224" y="644072"/>
            <a:ext cx="402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нет</a:t>
            </a:r>
            <a:endParaRPr lang="ru-RU" sz="1200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6948264" y="561031"/>
            <a:ext cx="1566961" cy="7105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Изготовление пилотного образца установки</a:t>
            </a:r>
            <a:endParaRPr lang="ru-RU" sz="11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8515225" y="906263"/>
            <a:ext cx="2160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8731249" y="771578"/>
            <a:ext cx="269369" cy="2693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1</a:t>
            </a:r>
            <a:endParaRPr lang="ru-RU" dirty="0"/>
          </a:p>
        </p:txBody>
      </p:sp>
      <p:sp>
        <p:nvSpPr>
          <p:cNvPr id="33" name="Овал 32"/>
          <p:cNvSpPr/>
          <p:nvPr/>
        </p:nvSpPr>
        <p:spPr>
          <a:xfrm>
            <a:off x="323528" y="2564904"/>
            <a:ext cx="269369" cy="2693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592897" y="2699588"/>
            <a:ext cx="2160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Прямоугольник 34"/>
          <p:cNvSpPr/>
          <p:nvPr/>
        </p:nvSpPr>
        <p:spPr>
          <a:xfrm>
            <a:off x="700909" y="2344323"/>
            <a:ext cx="1854868" cy="7105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Производство экспериментальной партии металлических шаров для ПАО «Северсталь»*</a:t>
            </a:r>
            <a:endParaRPr lang="ru-RU" sz="1100" dirty="0">
              <a:solidFill>
                <a:schemeClr val="bg1"/>
              </a:solidFill>
            </a:endParaRP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>
            <a:off x="2555776" y="2699588"/>
            <a:ext cx="152400" cy="116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/>
          <p:cNvSpPr/>
          <p:nvPr/>
        </p:nvSpPr>
        <p:spPr>
          <a:xfrm>
            <a:off x="2699791" y="2345489"/>
            <a:ext cx="1566961" cy="7105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Реализация ПАО </a:t>
            </a:r>
            <a:r>
              <a:rPr lang="ru-RU" sz="1100" dirty="0">
                <a:solidFill>
                  <a:schemeClr val="bg1"/>
                </a:solidFill>
              </a:rPr>
              <a:t>«Северсталь»* </a:t>
            </a:r>
            <a:r>
              <a:rPr lang="ru-RU" sz="1100" dirty="0" smtClean="0">
                <a:solidFill>
                  <a:schemeClr val="bg1"/>
                </a:solidFill>
              </a:rPr>
              <a:t>экспериментальной партии шаров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39" name="Блок-схема: решение 38"/>
          <p:cNvSpPr/>
          <p:nvPr/>
        </p:nvSpPr>
        <p:spPr>
          <a:xfrm>
            <a:off x="4347592" y="2250414"/>
            <a:ext cx="2135914" cy="900680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/>
              <a:t>Замечания ПАО «</a:t>
            </a:r>
            <a:r>
              <a:rPr lang="ru-RU" sz="1100" dirty="0">
                <a:solidFill>
                  <a:schemeClr val="bg1"/>
                </a:solidFill>
              </a:rPr>
              <a:t>Северсталь</a:t>
            </a:r>
            <a:r>
              <a:rPr lang="ru-RU" sz="1100" dirty="0" smtClean="0"/>
              <a:t>»*</a:t>
            </a:r>
            <a:endParaRPr lang="ru-RU" sz="1100" dirty="0"/>
          </a:p>
        </p:txBody>
      </p:sp>
      <p:cxnSp>
        <p:nvCxnSpPr>
          <p:cNvPr id="40" name="Прямая соединительная линия 39"/>
          <p:cNvCxnSpPr>
            <a:stCxn id="38" idx="3"/>
            <a:endCxn id="39" idx="1"/>
          </p:cNvCxnSpPr>
          <p:nvPr/>
        </p:nvCxnSpPr>
        <p:spPr>
          <a:xfrm>
            <a:off x="4266752" y="2700754"/>
            <a:ext cx="808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415166" y="2071881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да</a:t>
            </a:r>
            <a:endParaRPr lang="ru-RU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330142" y="2417814"/>
            <a:ext cx="402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 smtClean="0"/>
              <a:t>нет</a:t>
            </a:r>
            <a:endParaRPr lang="ru-RU" sz="1200" dirty="0"/>
          </a:p>
        </p:txBody>
      </p:sp>
      <p:cxnSp>
        <p:nvCxnSpPr>
          <p:cNvPr id="43" name="Прямая соединительная линия 42"/>
          <p:cNvCxnSpPr/>
          <p:nvPr/>
        </p:nvCxnSpPr>
        <p:spPr>
          <a:xfrm>
            <a:off x="5319700" y="1903977"/>
            <a:ext cx="0" cy="335807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H="1">
            <a:off x="5326380" y="1924547"/>
            <a:ext cx="5417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/>
          <p:cNvSpPr/>
          <p:nvPr/>
        </p:nvSpPr>
        <p:spPr>
          <a:xfrm>
            <a:off x="5868144" y="1691408"/>
            <a:ext cx="1566961" cy="4662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bg1"/>
                </a:solidFill>
              </a:rPr>
              <a:t>Корректировка </a:t>
            </a:r>
            <a:r>
              <a:rPr lang="ru-RU" sz="1100" dirty="0" smtClean="0">
                <a:solidFill>
                  <a:schemeClr val="bg1"/>
                </a:solidFill>
              </a:rPr>
              <a:t>пилотного </a:t>
            </a:r>
            <a:r>
              <a:rPr lang="ru-RU" sz="1100" dirty="0">
                <a:solidFill>
                  <a:schemeClr val="bg1"/>
                </a:solidFill>
              </a:rPr>
              <a:t>образца</a:t>
            </a:r>
          </a:p>
        </p:txBody>
      </p:sp>
      <p:cxnSp>
        <p:nvCxnSpPr>
          <p:cNvPr id="49" name="Прямая соединительная линия 48"/>
          <p:cNvCxnSpPr/>
          <p:nvPr/>
        </p:nvCxnSpPr>
        <p:spPr>
          <a:xfrm flipH="1">
            <a:off x="7435106" y="1913337"/>
            <a:ext cx="328520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7763626" y="1281111"/>
            <a:ext cx="0" cy="6322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39" idx="3"/>
          </p:cNvCxnSpPr>
          <p:nvPr/>
        </p:nvCxnSpPr>
        <p:spPr>
          <a:xfrm flipH="1">
            <a:off x="6483506" y="2700754"/>
            <a:ext cx="46475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/>
          <p:cNvSpPr/>
          <p:nvPr/>
        </p:nvSpPr>
        <p:spPr>
          <a:xfrm>
            <a:off x="6948263" y="2345489"/>
            <a:ext cx="1566961" cy="7105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Налаживание поставок металлических шаров внутри ПАО «Северсталь»*</a:t>
            </a:r>
            <a:endParaRPr lang="ru-RU" sz="1100" dirty="0">
              <a:solidFill>
                <a:schemeClr val="bg1"/>
              </a:solidFill>
            </a:endParaRPr>
          </a:p>
        </p:txBody>
      </p:sp>
      <p:sp>
        <p:nvSpPr>
          <p:cNvPr id="61" name="Овал 60"/>
          <p:cNvSpPr/>
          <p:nvPr/>
        </p:nvSpPr>
        <p:spPr>
          <a:xfrm>
            <a:off x="8676456" y="2583567"/>
            <a:ext cx="269369" cy="2693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62" name="Овал 61"/>
          <p:cNvSpPr/>
          <p:nvPr/>
        </p:nvSpPr>
        <p:spPr>
          <a:xfrm>
            <a:off x="323527" y="3717032"/>
            <a:ext cx="269369" cy="2693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cxnSp>
        <p:nvCxnSpPr>
          <p:cNvPr id="63" name="Прямая соединительная линия 62"/>
          <p:cNvCxnSpPr/>
          <p:nvPr/>
        </p:nvCxnSpPr>
        <p:spPr>
          <a:xfrm>
            <a:off x="592896" y="3861048"/>
            <a:ext cx="2160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Прямоугольник 67"/>
          <p:cNvSpPr/>
          <p:nvPr/>
        </p:nvSpPr>
        <p:spPr>
          <a:xfrm>
            <a:off x="115987" y="6597352"/>
            <a:ext cx="874994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dirty="0" smtClean="0">
                <a:cs typeface="Times New Roman" pitchFamily="18" charset="0"/>
              </a:rPr>
              <a:t>* - или иная металлургическая компания, например, ПАО «НЛМК» </a:t>
            </a:r>
            <a:endParaRPr lang="ru-RU" sz="1000" dirty="0">
              <a:cs typeface="Times New Roman" pitchFamily="18" charset="0"/>
            </a:endParaRPr>
          </a:p>
        </p:txBody>
      </p:sp>
      <p:sp>
        <p:nvSpPr>
          <p:cNvPr id="69" name="Прямоугольник 68"/>
          <p:cNvSpPr/>
          <p:nvPr/>
        </p:nvSpPr>
        <p:spPr>
          <a:xfrm>
            <a:off x="808920" y="3496451"/>
            <a:ext cx="3043000" cy="7105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Полное удовлетворение запроса ПАО «Северсталь»* по качеству металлических шаров</a:t>
            </a:r>
            <a:endParaRPr lang="ru-RU" sz="1100" dirty="0">
              <a:solidFill>
                <a:schemeClr val="bg1"/>
              </a:solidFill>
            </a:endParaRPr>
          </a:p>
        </p:txBody>
      </p:sp>
      <p:cxnSp>
        <p:nvCxnSpPr>
          <p:cNvPr id="70" name="Прямая соединительная линия 69"/>
          <p:cNvCxnSpPr/>
          <p:nvPr/>
        </p:nvCxnSpPr>
        <p:spPr>
          <a:xfrm>
            <a:off x="3851920" y="3851716"/>
            <a:ext cx="2160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Прямоугольник 70"/>
          <p:cNvSpPr/>
          <p:nvPr/>
        </p:nvSpPr>
        <p:spPr>
          <a:xfrm>
            <a:off x="4066149" y="3505783"/>
            <a:ext cx="2081643" cy="7105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Сбыт продукции металлургическим комбинатам из других регионов РФ</a:t>
            </a:r>
            <a:endParaRPr lang="ru-RU" sz="1100" dirty="0">
              <a:solidFill>
                <a:schemeClr val="bg1"/>
              </a:solidFill>
            </a:endParaRPr>
          </a:p>
        </p:txBody>
      </p:sp>
      <p:cxnSp>
        <p:nvCxnSpPr>
          <p:cNvPr id="72" name="Прямая соединительная линия 71"/>
          <p:cNvCxnSpPr/>
          <p:nvPr/>
        </p:nvCxnSpPr>
        <p:spPr>
          <a:xfrm>
            <a:off x="6147792" y="3845189"/>
            <a:ext cx="2160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Прямоугольник 72"/>
          <p:cNvSpPr/>
          <p:nvPr/>
        </p:nvSpPr>
        <p:spPr>
          <a:xfrm>
            <a:off x="6348841" y="3489924"/>
            <a:ext cx="2081643" cy="7105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Диверсификация рынка сбыта </a:t>
            </a:r>
          </a:p>
        </p:txBody>
      </p:sp>
      <p:cxnSp>
        <p:nvCxnSpPr>
          <p:cNvPr id="74" name="Прямая соединительная линия 73"/>
          <p:cNvCxnSpPr/>
          <p:nvPr/>
        </p:nvCxnSpPr>
        <p:spPr>
          <a:xfrm>
            <a:off x="8450845" y="3851717"/>
            <a:ext cx="2160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Овал 74"/>
          <p:cNvSpPr/>
          <p:nvPr/>
        </p:nvSpPr>
        <p:spPr>
          <a:xfrm>
            <a:off x="8666869" y="3717032"/>
            <a:ext cx="269369" cy="2693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sp>
        <p:nvSpPr>
          <p:cNvPr id="76" name="Овал 75"/>
          <p:cNvSpPr/>
          <p:nvPr/>
        </p:nvSpPr>
        <p:spPr>
          <a:xfrm>
            <a:off x="4957292" y="4599791"/>
            <a:ext cx="269369" cy="26936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3</a:t>
            </a:r>
            <a:endParaRPr lang="ru-RU" dirty="0"/>
          </a:p>
        </p:txBody>
      </p:sp>
      <p:cxnSp>
        <p:nvCxnSpPr>
          <p:cNvPr id="77" name="Прямая соединительная линия 76"/>
          <p:cNvCxnSpPr/>
          <p:nvPr/>
        </p:nvCxnSpPr>
        <p:spPr>
          <a:xfrm>
            <a:off x="5226661" y="4746422"/>
            <a:ext cx="21602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Прямоугольник 77"/>
          <p:cNvSpPr/>
          <p:nvPr/>
        </p:nvSpPr>
        <p:spPr>
          <a:xfrm>
            <a:off x="5442685" y="4399501"/>
            <a:ext cx="2081643" cy="7105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Выход на зарубежные рынки сбыта продукции</a:t>
            </a:r>
            <a:endParaRPr lang="ru-RU" sz="1100" dirty="0">
              <a:solidFill>
                <a:schemeClr val="bg1"/>
              </a:solidFill>
            </a:endParaRPr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 flipV="1">
            <a:off x="6444208" y="2694813"/>
            <a:ext cx="0" cy="6621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/>
          <p:nvPr/>
        </p:nvCxnSpPr>
        <p:spPr>
          <a:xfrm flipH="1" flipV="1">
            <a:off x="115988" y="3356992"/>
            <a:ext cx="6328220" cy="2"/>
          </a:xfrm>
          <a:prstGeom prst="line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/>
          <p:nvPr/>
        </p:nvCxnSpPr>
        <p:spPr>
          <a:xfrm flipV="1">
            <a:off x="115987" y="3356994"/>
            <a:ext cx="0" cy="1397772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Прямоугольник 81"/>
          <p:cNvSpPr/>
          <p:nvPr/>
        </p:nvSpPr>
        <p:spPr>
          <a:xfrm>
            <a:off x="1456992" y="4406494"/>
            <a:ext cx="3043000" cy="71053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Реализация стратегии «</a:t>
            </a:r>
            <a:r>
              <a:rPr lang="en-IE" sz="1100" dirty="0" smtClean="0">
                <a:solidFill>
                  <a:schemeClr val="bg1"/>
                </a:solidFill>
              </a:rPr>
              <a:t>Exit</a:t>
            </a:r>
            <a:r>
              <a:rPr lang="ru-RU" sz="1100" dirty="0" smtClean="0">
                <a:solidFill>
                  <a:schemeClr val="bg1"/>
                </a:solidFill>
              </a:rPr>
              <a:t>» </a:t>
            </a:r>
          </a:p>
          <a:p>
            <a:pPr algn="ctr"/>
            <a:r>
              <a:rPr lang="ru-RU" sz="1100" dirty="0" smtClean="0">
                <a:solidFill>
                  <a:schemeClr val="bg1"/>
                </a:solidFill>
              </a:rPr>
              <a:t>(продажа технологии одному из крупных игроков на рынке)  </a:t>
            </a:r>
            <a:endParaRPr lang="ru-RU" sz="1100" dirty="0">
              <a:solidFill>
                <a:schemeClr val="bg1"/>
              </a:solidFill>
            </a:endParaRPr>
          </a:p>
        </p:txBody>
      </p:sp>
      <p:cxnSp>
        <p:nvCxnSpPr>
          <p:cNvPr id="83" name="Прямая соединительная линия 82"/>
          <p:cNvCxnSpPr>
            <a:stCxn id="82" idx="1"/>
          </p:cNvCxnSpPr>
          <p:nvPr/>
        </p:nvCxnSpPr>
        <p:spPr>
          <a:xfrm flipH="1">
            <a:off x="115987" y="4761759"/>
            <a:ext cx="1341005" cy="0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237367"/>
              </p:ext>
            </p:extLst>
          </p:nvPr>
        </p:nvGraphicFramePr>
        <p:xfrm>
          <a:off x="179512" y="5275664"/>
          <a:ext cx="878497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63"/>
                <a:gridCol w="1464163"/>
                <a:gridCol w="1464163"/>
                <a:gridCol w="1464163"/>
                <a:gridCol w="1464163"/>
                <a:gridCol w="1464163"/>
              </a:tblGrid>
              <a:tr h="240167">
                <a:tc gridSpan="6"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Показатели</a:t>
                      </a:r>
                      <a:r>
                        <a:rPr lang="ru-RU" baseline="0" dirty="0" smtClean="0"/>
                        <a:t> экономической эффективности реализации проекта (производство)</a:t>
                      </a:r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22015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 smtClean="0"/>
                        <a:t>Инвестиционная</a:t>
                      </a:r>
                      <a:r>
                        <a:rPr lang="ru-RU" sz="1400" baseline="0" dirty="0" smtClean="0"/>
                        <a:t> фаза, лет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Проектный цикл, лет</a:t>
                      </a:r>
                      <a:endParaRPr lang="ru-RU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dirty="0" smtClean="0"/>
                        <a:t>NPV,</a:t>
                      </a:r>
                      <a:r>
                        <a:rPr lang="en-IE" sz="1600" baseline="0" dirty="0" smtClean="0"/>
                        <a:t> </a:t>
                      </a:r>
                      <a:r>
                        <a:rPr lang="ru-RU" sz="1600" baseline="0" dirty="0" smtClean="0"/>
                        <a:t>млн. руб.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dirty="0" smtClean="0"/>
                        <a:t>IRR, %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dirty="0" smtClean="0"/>
                        <a:t>n</a:t>
                      </a:r>
                      <a:r>
                        <a:rPr lang="ru-RU" sz="1600" baseline="-25000" dirty="0" smtClean="0"/>
                        <a:t>ок</a:t>
                      </a:r>
                      <a:r>
                        <a:rPr lang="en-IE" sz="1600" dirty="0" smtClean="0"/>
                        <a:t>,</a:t>
                      </a:r>
                      <a:r>
                        <a:rPr lang="ru-RU" sz="1600" dirty="0" smtClean="0"/>
                        <a:t> лет</a:t>
                      </a:r>
                      <a:r>
                        <a:rPr lang="en-IE" sz="1600" dirty="0" smtClean="0"/>
                        <a:t> 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dirty="0" smtClean="0"/>
                        <a:t>ROI</a:t>
                      </a:r>
                      <a:endParaRPr lang="ru-RU" sz="1600" dirty="0"/>
                    </a:p>
                  </a:txBody>
                  <a:tcPr/>
                </a:tc>
              </a:tr>
              <a:tr h="220153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dirty="0" smtClean="0"/>
                        <a:t>1 251,7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dirty="0" smtClean="0"/>
                        <a:t>81,3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dirty="0" smtClean="0"/>
                        <a:t>2,7</a:t>
                      </a:r>
                      <a:endParaRPr lang="ru-R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1600" dirty="0" smtClean="0"/>
                        <a:t>3,8</a:t>
                      </a:r>
                      <a:endParaRPr lang="ru-RU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780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Прямоугольник 48"/>
          <p:cNvSpPr/>
          <p:nvPr/>
        </p:nvSpPr>
        <p:spPr>
          <a:xfrm>
            <a:off x="467543" y="102508"/>
            <a:ext cx="2088233" cy="773114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sp>
        <p:nvSpPr>
          <p:cNvPr id="57" name="Прямоугольник 56"/>
          <p:cNvSpPr/>
          <p:nvPr/>
        </p:nvSpPr>
        <p:spPr>
          <a:xfrm>
            <a:off x="7002012" y="62920"/>
            <a:ext cx="2034484" cy="634131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2987824" y="476672"/>
            <a:ext cx="3168352" cy="53492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706" y="1052736"/>
            <a:ext cx="4968551" cy="167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Прямоугольник 50"/>
          <p:cNvSpPr/>
          <p:nvPr/>
        </p:nvSpPr>
        <p:spPr>
          <a:xfrm>
            <a:off x="107504" y="1183685"/>
            <a:ext cx="2053445" cy="70040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80631" y="6021287"/>
            <a:ext cx="9009613" cy="79208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2483769" y="2492897"/>
            <a:ext cx="3913102" cy="339773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Прямоугольник 27"/>
          <p:cNvSpPr/>
          <p:nvPr/>
        </p:nvSpPr>
        <p:spPr>
          <a:xfrm>
            <a:off x="6447098" y="2492896"/>
            <a:ext cx="2643147" cy="339773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Прямоугольник 26"/>
          <p:cNvSpPr/>
          <p:nvPr/>
        </p:nvSpPr>
        <p:spPr>
          <a:xfrm>
            <a:off x="62373" y="2484186"/>
            <a:ext cx="2345372" cy="340644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7504" y="-99392"/>
            <a:ext cx="892899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altLang="ru-RU" sz="2800" b="1" u="sng" dirty="0" smtClean="0">
                <a:latin typeface="+mj-lt"/>
              </a:rPr>
              <a:t>КОМАНДА ПРОЕКТА</a:t>
            </a:r>
            <a:endParaRPr lang="ru-RU" altLang="ru-RU" sz="2800" b="1" u="sng" dirty="0">
              <a:latin typeface="+mj-lt"/>
            </a:endParaRPr>
          </a:p>
        </p:txBody>
      </p:sp>
      <p:sp>
        <p:nvSpPr>
          <p:cNvPr id="8" name="Rectangle 110"/>
          <p:cNvSpPr>
            <a:spLocks noChangeArrowheads="1"/>
          </p:cNvSpPr>
          <p:nvPr/>
        </p:nvSpPr>
        <p:spPr bwMode="auto">
          <a:xfrm>
            <a:off x="2987824" y="404664"/>
            <a:ext cx="32221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1600" dirty="0" smtClean="0"/>
              <a:t>руководитель, </a:t>
            </a:r>
            <a:r>
              <a:rPr lang="ru-RU" sz="1600" dirty="0"/>
              <a:t>в качестве которого выступает лидер </a:t>
            </a:r>
            <a:r>
              <a:rPr lang="ru-RU" sz="1600" dirty="0" smtClean="0"/>
              <a:t>проекта</a:t>
            </a:r>
            <a:endParaRPr lang="ru-RU" altLang="ru-RU" sz="1600" dirty="0">
              <a:latin typeface="+mj-lt"/>
            </a:endParaRPr>
          </a:p>
        </p:txBody>
      </p:sp>
      <p:sp>
        <p:nvSpPr>
          <p:cNvPr id="11" name="Rectangle 110"/>
          <p:cNvSpPr>
            <a:spLocks noChangeArrowheads="1"/>
          </p:cNvSpPr>
          <p:nvPr/>
        </p:nvSpPr>
        <p:spPr bwMode="auto">
          <a:xfrm>
            <a:off x="35496" y="1116033"/>
            <a:ext cx="21963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р</a:t>
            </a:r>
            <a:r>
              <a:rPr lang="ru-RU" sz="1600" dirty="0" smtClean="0"/>
              <a:t>уководитель направления «маркетинг» </a:t>
            </a:r>
            <a:endParaRPr lang="ru-RU" altLang="ru-RU" sz="1600" dirty="0">
              <a:latin typeface="+mj-lt"/>
            </a:endParaRPr>
          </a:p>
        </p:txBody>
      </p:sp>
      <p:cxnSp>
        <p:nvCxnSpPr>
          <p:cNvPr id="12" name="Прямая со стрелкой 11"/>
          <p:cNvCxnSpPr>
            <a:stCxn id="11" idx="3"/>
          </p:cNvCxnSpPr>
          <p:nvPr/>
        </p:nvCxnSpPr>
        <p:spPr>
          <a:xfrm>
            <a:off x="2231839" y="1531532"/>
            <a:ext cx="323937" cy="336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10"/>
          <p:cNvSpPr>
            <a:spLocks noChangeArrowheads="1"/>
          </p:cNvSpPr>
          <p:nvPr/>
        </p:nvSpPr>
        <p:spPr bwMode="auto">
          <a:xfrm>
            <a:off x="6812279" y="836712"/>
            <a:ext cx="22242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с</a:t>
            </a:r>
            <a:r>
              <a:rPr lang="ru-RU" sz="1600" dirty="0" smtClean="0"/>
              <a:t>тарший научный сотрудник</a:t>
            </a:r>
            <a:endParaRPr lang="ru-RU" altLang="ru-RU" sz="1600" dirty="0">
              <a:latin typeface="+mj-lt"/>
            </a:endParaRPr>
          </a:p>
        </p:txBody>
      </p:sp>
      <p:cxnSp>
        <p:nvCxnSpPr>
          <p:cNvPr id="21" name="Прямая со стрелкой 20"/>
          <p:cNvCxnSpPr/>
          <p:nvPr/>
        </p:nvCxnSpPr>
        <p:spPr>
          <a:xfrm flipH="1">
            <a:off x="6396871" y="1148170"/>
            <a:ext cx="365181" cy="1527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10"/>
          <p:cNvSpPr>
            <a:spLocks noChangeArrowheads="1"/>
          </p:cNvSpPr>
          <p:nvPr/>
        </p:nvSpPr>
        <p:spPr bwMode="auto">
          <a:xfrm>
            <a:off x="7060292" y="210126"/>
            <a:ext cx="197620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г</a:t>
            </a:r>
            <a:r>
              <a:rPr lang="ru-RU" sz="1600" dirty="0" smtClean="0"/>
              <a:t>лавный инженер</a:t>
            </a:r>
            <a:endParaRPr lang="ru-RU" altLang="ru-RU" sz="1600" dirty="0">
              <a:latin typeface="+mj-lt"/>
            </a:endParaRPr>
          </a:p>
        </p:txBody>
      </p:sp>
      <p:cxnSp>
        <p:nvCxnSpPr>
          <p:cNvPr id="24" name="Прямая со стрелкой 23"/>
          <p:cNvCxnSpPr/>
          <p:nvPr/>
        </p:nvCxnSpPr>
        <p:spPr>
          <a:xfrm flipH="1">
            <a:off x="5580114" y="629399"/>
            <a:ext cx="1368150" cy="7790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2407744" y="935401"/>
            <a:ext cx="1102390" cy="33335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10"/>
          <p:cNvSpPr>
            <a:spLocks noChangeArrowheads="1"/>
          </p:cNvSpPr>
          <p:nvPr/>
        </p:nvSpPr>
        <p:spPr bwMode="auto">
          <a:xfrm>
            <a:off x="35496" y="354142"/>
            <a:ext cx="28803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sz="1600" dirty="0" smtClean="0"/>
              <a:t>бухгалтер</a:t>
            </a:r>
            <a:endParaRPr lang="ru-RU" altLang="ru-RU" sz="1600" dirty="0">
              <a:latin typeface="+mj-lt"/>
            </a:endParaRPr>
          </a:p>
        </p:txBody>
      </p:sp>
      <p:cxnSp>
        <p:nvCxnSpPr>
          <p:cNvPr id="17" name="Прямая со стрелкой 16"/>
          <p:cNvCxnSpPr/>
          <p:nvPr/>
        </p:nvCxnSpPr>
        <p:spPr>
          <a:xfrm flipH="1">
            <a:off x="1701029" y="1884094"/>
            <a:ext cx="1061620" cy="5308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6444208" y="3456290"/>
            <a:ext cx="266429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/>
              <a:t>д.т.н., профессор, </a:t>
            </a:r>
            <a:r>
              <a:rPr lang="ru-RU" sz="1200" dirty="0" smtClean="0"/>
              <a:t>заведующий кафедрой электропривод</a:t>
            </a:r>
            <a:r>
              <a:rPr lang="ru-RU" sz="1200" dirty="0"/>
              <a:t> </a:t>
            </a:r>
            <a:r>
              <a:rPr lang="ru-RU" sz="1200" dirty="0" smtClean="0"/>
              <a:t>ФГБОУ </a:t>
            </a:r>
            <a:r>
              <a:rPr lang="ru-RU" sz="1200" dirty="0"/>
              <a:t>ВПО "</a:t>
            </a:r>
            <a:r>
              <a:rPr lang="ru-RU" sz="1200" dirty="0" smtClean="0"/>
              <a:t>Липецкий государственный технический университет". Имеет опыт коммерциализации 9 изобретений. Участвовал </a:t>
            </a:r>
            <a:r>
              <a:rPr lang="ru-RU" sz="1200" dirty="0"/>
              <a:t>в </a:t>
            </a:r>
            <a:r>
              <a:rPr lang="ru-RU" sz="1200" dirty="0" smtClean="0"/>
              <a:t>проведении НИОКР</a:t>
            </a:r>
            <a:r>
              <a:rPr lang="ru-RU" sz="1200" dirty="0"/>
              <a:t>, в </a:t>
            </a:r>
            <a:r>
              <a:rPr lang="ru-RU" sz="1200" dirty="0" smtClean="0"/>
              <a:t>которых выступал в качестве научного консультанта </a:t>
            </a:r>
            <a:r>
              <a:rPr lang="ru-RU" sz="1200" dirty="0"/>
              <a:t>и автора </a:t>
            </a:r>
            <a:r>
              <a:rPr lang="ru-RU" sz="1200" dirty="0" smtClean="0"/>
              <a:t>идей, лежащих </a:t>
            </a:r>
            <a:r>
              <a:rPr lang="ru-RU" sz="1200" dirty="0"/>
              <a:t>в их </a:t>
            </a:r>
            <a:r>
              <a:rPr lang="ru-RU" sz="1200" dirty="0" smtClean="0"/>
              <a:t>основе. Действительный член Международной академии естествознания </a:t>
            </a:r>
            <a:r>
              <a:rPr lang="ru-RU" sz="1200" dirty="0"/>
              <a:t>и Российской</a:t>
            </a:r>
          </a:p>
          <a:p>
            <a:r>
              <a:rPr lang="ru-RU" sz="1200" dirty="0"/>
              <a:t>академии проблем качества.</a:t>
            </a:r>
          </a:p>
        </p:txBody>
      </p:sp>
      <p:cxnSp>
        <p:nvCxnSpPr>
          <p:cNvPr id="36" name="Прямая со стрелкой 35"/>
          <p:cNvCxnSpPr/>
          <p:nvPr/>
        </p:nvCxnSpPr>
        <p:spPr>
          <a:xfrm>
            <a:off x="6312184" y="1890012"/>
            <a:ext cx="1464172" cy="45886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2483769" y="3456290"/>
            <a:ext cx="391310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к.т.н., инженер Дирекции по автоматизации технологических процессов ПАО «Новолипецкий металлургический комбинат». </a:t>
            </a:r>
            <a:r>
              <a:rPr lang="ru-RU" sz="1200" dirty="0"/>
              <a:t>Опыт в программировании промышленных контроллеров </a:t>
            </a:r>
            <a:r>
              <a:rPr lang="en-IE" sz="1200" dirty="0"/>
              <a:t>Siemens Simatic </a:t>
            </a:r>
            <a:r>
              <a:rPr lang="ru-RU" sz="1200" dirty="0"/>
              <a:t>серий 200/300/400/</a:t>
            </a:r>
            <a:r>
              <a:rPr lang="en-IE" sz="1200" dirty="0"/>
              <a:t>TDC, Schneider Premium/Quantum </a:t>
            </a:r>
            <a:r>
              <a:rPr lang="ru-RU" sz="1200" dirty="0"/>
              <a:t>на языках, стандартизированных МЭК 61131-3. Разрабатывал проекты для средств человеко-машинного интерфейса на базе систем </a:t>
            </a:r>
            <a:r>
              <a:rPr lang="en-IE" sz="1200" dirty="0"/>
              <a:t>Siemens WinCC/WinCC Flexible </a:t>
            </a:r>
            <a:r>
              <a:rPr lang="ru-RU" sz="1200" dirty="0"/>
              <a:t>и </a:t>
            </a:r>
            <a:r>
              <a:rPr lang="en-IE" sz="1200" dirty="0"/>
              <a:t>Schneider Electric Citect. </a:t>
            </a:r>
            <a:r>
              <a:rPr lang="ru-RU" sz="1200" dirty="0" smtClean="0"/>
              <a:t>Имеет </a:t>
            </a:r>
            <a:r>
              <a:rPr lang="ru-RU" sz="1200" dirty="0"/>
              <a:t>опыт проектирования и наладки электроприводов </a:t>
            </a:r>
            <a:r>
              <a:rPr lang="ru-RU" sz="1200" dirty="0" smtClean="0"/>
              <a:t>различных </a:t>
            </a:r>
            <a:r>
              <a:rPr lang="ru-RU" sz="1200" dirty="0"/>
              <a:t>производителей (</a:t>
            </a:r>
            <a:r>
              <a:rPr lang="en-IE" sz="1200" dirty="0"/>
              <a:t>Siemens: Simoreg, Simovert, Micromaster, Sinamics, Schneider Electric: Altivar 31,71, Emerson Unidrive SP, Mitsubishi FR, Baumuller bMax 4400</a:t>
            </a:r>
            <a:r>
              <a:rPr lang="en-IE" sz="1200" dirty="0" smtClean="0"/>
              <a:t>).</a:t>
            </a:r>
            <a:endParaRPr lang="ru-RU" sz="1200" dirty="0"/>
          </a:p>
        </p:txBody>
      </p:sp>
      <p:sp>
        <p:nvSpPr>
          <p:cNvPr id="48" name="Прямоугольник 47"/>
          <p:cNvSpPr/>
          <p:nvPr/>
        </p:nvSpPr>
        <p:spPr>
          <a:xfrm>
            <a:off x="1187624" y="6021288"/>
            <a:ext cx="78488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Лидер проекта - к.т.н.; автор идеи проекта; неоднократный участник и призер престижных конкурсов инноваций. </a:t>
            </a:r>
            <a:r>
              <a:rPr lang="ru-RU" sz="1200" dirty="0"/>
              <a:t>П</a:t>
            </a:r>
            <a:r>
              <a:rPr lang="en-US" sz="1200" dirty="0" smtClean="0"/>
              <a:t>рошел </a:t>
            </a:r>
            <a:r>
              <a:rPr lang="en-US" sz="1200" dirty="0"/>
              <a:t>обучение под руководством специалистов </a:t>
            </a:r>
            <a:r>
              <a:rPr lang="en-IE" sz="1200" dirty="0"/>
              <a:t>McKincey and </a:t>
            </a:r>
            <a:r>
              <a:rPr lang="en-IE" sz="1200" dirty="0" smtClean="0"/>
              <a:t>Company</a:t>
            </a:r>
            <a:r>
              <a:rPr lang="ru-RU" sz="1200" dirty="0" smtClean="0"/>
              <a:t> (в т.ч.</a:t>
            </a:r>
            <a:r>
              <a:rPr lang="en-US" sz="1200" dirty="0" smtClean="0"/>
              <a:t> </a:t>
            </a:r>
            <a:r>
              <a:rPr lang="en-US" sz="1200" dirty="0"/>
              <a:t>в </a:t>
            </a:r>
            <a:r>
              <a:rPr lang="en-US" sz="1200" dirty="0" smtClean="0"/>
              <a:t>Германии</a:t>
            </a:r>
            <a:r>
              <a:rPr lang="ru-RU" sz="1200" dirty="0" smtClean="0"/>
              <a:t>). Привлек инвестиции в проект на общую сумму порядка 8 млн. руб. в том числе из внебюджетных источников. Имеет успешный опыт взаимодействия с региональными органами власти.</a:t>
            </a:r>
            <a:endParaRPr lang="ru-RU" sz="1200" b="1" dirty="0"/>
          </a:p>
        </p:txBody>
      </p:sp>
      <p:cxnSp>
        <p:nvCxnSpPr>
          <p:cNvPr id="65" name="Прямая со стрелкой 64"/>
          <p:cNvCxnSpPr/>
          <p:nvPr/>
        </p:nvCxnSpPr>
        <p:spPr>
          <a:xfrm flipH="1">
            <a:off x="4559981" y="1052736"/>
            <a:ext cx="1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093296"/>
            <a:ext cx="63341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4" name="Прямая со стрелкой 33"/>
          <p:cNvCxnSpPr/>
          <p:nvPr/>
        </p:nvCxnSpPr>
        <p:spPr>
          <a:xfrm flipH="1">
            <a:off x="5292080" y="2268162"/>
            <a:ext cx="1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Прямоугольник 61"/>
          <p:cNvSpPr/>
          <p:nvPr/>
        </p:nvSpPr>
        <p:spPr>
          <a:xfrm>
            <a:off x="6856869" y="838663"/>
            <a:ext cx="2179626" cy="603583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sz="1400" dirty="0"/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120" y="2573699"/>
            <a:ext cx="574626" cy="78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568971"/>
            <a:ext cx="602193" cy="788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2" descr="C:\Users\Сергей\Desktop\ПРОЕКТ-2018-19\StartUp tour\unnam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71" y="2530491"/>
            <a:ext cx="826501" cy="82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Прямоугольник 34"/>
          <p:cNvSpPr/>
          <p:nvPr/>
        </p:nvSpPr>
        <p:spPr>
          <a:xfrm>
            <a:off x="80632" y="3271624"/>
            <a:ext cx="2327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к.и.н</a:t>
            </a:r>
            <a:r>
              <a:rPr lang="ru-RU" sz="1200" dirty="0"/>
              <a:t>., </a:t>
            </a:r>
            <a:r>
              <a:rPr lang="ru-RU" sz="1200" dirty="0" smtClean="0"/>
              <a:t>имеет опыт руководства </a:t>
            </a:r>
            <a:r>
              <a:rPr lang="ru-RU" sz="1200" dirty="0"/>
              <a:t>совместным российско-американским </a:t>
            </a:r>
            <a:r>
              <a:rPr lang="ru-RU" sz="1200" dirty="0" smtClean="0"/>
              <a:t>проектом; </a:t>
            </a:r>
            <a:r>
              <a:rPr lang="ru-RU" sz="1200" dirty="0"/>
              <a:t>р</a:t>
            </a:r>
            <a:r>
              <a:rPr lang="ru-RU" sz="1200" dirty="0" smtClean="0"/>
              <a:t>уководитель </a:t>
            </a:r>
            <a:r>
              <a:rPr lang="ru-RU" sz="1200" dirty="0"/>
              <a:t>проектов по разработке системы электронного взаимодействия государства и общества (система Многофункциональных центров в Липецкой области</a:t>
            </a:r>
            <a:r>
              <a:rPr lang="ru-RU" sz="1200" dirty="0" smtClean="0"/>
              <a:t>); </a:t>
            </a:r>
            <a:r>
              <a:rPr lang="ru-RU" sz="1200" dirty="0"/>
              <a:t>а</a:t>
            </a:r>
            <a:r>
              <a:rPr lang="ru-RU" sz="1200" dirty="0" smtClean="0"/>
              <a:t>втор </a:t>
            </a:r>
            <a:r>
              <a:rPr lang="ru-RU" sz="1200" dirty="0"/>
              <a:t>и руководитель ряда IT-проектов для органов власти </a:t>
            </a:r>
            <a:r>
              <a:rPr lang="ru-RU" sz="1200" dirty="0" smtClean="0"/>
              <a:t>региона; </a:t>
            </a:r>
            <a:r>
              <a:rPr lang="ru-RU" sz="1200" dirty="0"/>
              <a:t>Обеспечивал социологическую поддержку двух предвыборных кампаний главы г. </a:t>
            </a:r>
            <a:r>
              <a:rPr lang="ru-RU" sz="1200" dirty="0" smtClean="0"/>
              <a:t>Липецка. 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50499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79512" y="614932"/>
            <a:ext cx="2736304" cy="4830291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5796136" y="614933"/>
            <a:ext cx="3196455" cy="4830291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2987824" y="614933"/>
            <a:ext cx="2736304" cy="4830291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12580" y="-27384"/>
            <a:ext cx="49950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sz="2800" b="1" u="sng" dirty="0" smtClean="0"/>
              <a:t>ШАГИ ЗА 2 МЕСЯЦА 2019 ГОДА</a:t>
            </a:r>
            <a:endParaRPr lang="ru-RU" sz="2800" b="1" u="sng" dirty="0"/>
          </a:p>
        </p:txBody>
      </p:sp>
      <p:pic>
        <p:nvPicPr>
          <p:cNvPr id="39940" name="Picture 4" descr="C:\Users\Сергей\Desktop\Сколково-2019\Опен тур\Победитель Сиартап тур_201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33232"/>
            <a:ext cx="2664296" cy="409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96752"/>
            <a:ext cx="2479104" cy="419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50096" y="548680"/>
            <a:ext cx="2430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Пройдена экспертиза</a:t>
            </a:r>
          </a:p>
          <a:p>
            <a:pPr algn="ctr"/>
            <a:r>
              <a:rPr lang="en-IE" b="1" dirty="0">
                <a:solidFill>
                  <a:srgbClr val="00B050"/>
                </a:solidFill>
              </a:rPr>
              <a:t>Sk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51520" y="548680"/>
            <a:ext cx="25613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Привлечены средства</a:t>
            </a:r>
            <a:endParaRPr lang="ru-RU" b="1" dirty="0"/>
          </a:p>
          <a:p>
            <a:pPr algn="ctr"/>
            <a:r>
              <a:rPr lang="en-IE" b="1" dirty="0" smtClean="0">
                <a:solidFill>
                  <a:srgbClr val="00B050"/>
                </a:solidFill>
              </a:rPr>
              <a:t>Sk</a:t>
            </a:r>
            <a:endParaRPr lang="ru-RU" dirty="0">
              <a:solidFill>
                <a:srgbClr val="00B050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79512" y="5517232"/>
            <a:ext cx="2736304" cy="360040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10 апреля</a:t>
            </a:r>
            <a:endParaRPr lang="ru-RU" b="1" u="sng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987824" y="5514342"/>
            <a:ext cx="2736304" cy="362930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29 апреля</a:t>
            </a:r>
            <a:endParaRPr lang="ru-RU" b="1" u="sng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796533" y="5514342"/>
            <a:ext cx="3196057" cy="362930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</a:rPr>
              <a:t>20 мая</a:t>
            </a:r>
            <a:endParaRPr lang="ru-RU" b="1" u="sng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5724128" y="551002"/>
            <a:ext cx="3384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 smtClean="0"/>
              <a:t>Запущен процесс международного патентования</a:t>
            </a:r>
            <a:r>
              <a:rPr lang="en-IE" sz="1600" b="1" dirty="0" smtClean="0"/>
              <a:t> </a:t>
            </a:r>
            <a:r>
              <a:rPr lang="ru-RU" sz="1600" b="1" dirty="0" smtClean="0"/>
              <a:t>по процедуре </a:t>
            </a:r>
            <a:r>
              <a:rPr lang="en-IE" sz="1600" b="1" dirty="0" smtClean="0"/>
              <a:t>PCT</a:t>
            </a:r>
            <a:endParaRPr lang="ru-RU" sz="1600" dirty="0"/>
          </a:p>
        </p:txBody>
      </p:sp>
      <p:pic>
        <p:nvPicPr>
          <p:cNvPr id="22" name="Picture 4" descr="i (8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949280"/>
            <a:ext cx="668852" cy="73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920371" y="5949280"/>
            <a:ext cx="80722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100" b="1" dirty="0"/>
              <a:t>Общество с ограниченной </a:t>
            </a:r>
            <a:r>
              <a:rPr lang="ru-RU" sz="1100" b="1" dirty="0" smtClean="0"/>
              <a:t>ответственностью</a:t>
            </a:r>
            <a:r>
              <a:rPr lang="ru-RU" sz="1100" dirty="0" smtClean="0"/>
              <a:t> </a:t>
            </a:r>
            <a:r>
              <a:rPr lang="ru-RU" sz="1100" b="1" dirty="0" smtClean="0"/>
              <a:t>«НПП Система48»</a:t>
            </a:r>
            <a:r>
              <a:rPr lang="ru-RU" sz="1100" dirty="0" smtClean="0"/>
              <a:t>, 398001</a:t>
            </a:r>
            <a:r>
              <a:rPr lang="ru-RU" sz="1100" dirty="0"/>
              <a:t>, Липецк, улица Пушкина, дом 13, корпус А, помещение </a:t>
            </a:r>
            <a:r>
              <a:rPr lang="ru-RU" sz="1100" dirty="0" smtClean="0"/>
              <a:t>2,  </a:t>
            </a:r>
          </a:p>
          <a:p>
            <a:pPr algn="ctr"/>
            <a:r>
              <a:rPr lang="ru-RU" sz="1100" dirty="0" smtClean="0"/>
              <a:t>тел</a:t>
            </a:r>
            <a:r>
              <a:rPr lang="en-IE" sz="1100" dirty="0"/>
              <a:t>.: +7 (904) </a:t>
            </a:r>
            <a:r>
              <a:rPr lang="en-IE" sz="1100" dirty="0" smtClean="0"/>
              <a:t>690-26-01</a:t>
            </a:r>
            <a:r>
              <a:rPr lang="ru-RU" sz="1100" dirty="0" smtClean="0"/>
              <a:t>,</a:t>
            </a:r>
            <a:r>
              <a:rPr lang="en-IE" sz="1100" dirty="0" smtClean="0"/>
              <a:t> </a:t>
            </a:r>
            <a:r>
              <a:rPr lang="en-IE" sz="1100" dirty="0" smtClean="0"/>
              <a:t>e-mail: main@system48.ru</a:t>
            </a:r>
            <a:r>
              <a:rPr lang="ru-RU" sz="1100" dirty="0" smtClean="0"/>
              <a:t>, </a:t>
            </a:r>
            <a:r>
              <a:rPr lang="ru-RU" sz="1100" dirty="0" smtClean="0"/>
              <a:t>ОГРН</a:t>
            </a:r>
            <a:r>
              <a:rPr lang="ru-RU" sz="1100" dirty="0"/>
              <a:t>: </a:t>
            </a:r>
            <a:r>
              <a:rPr lang="ru-RU" sz="1100" dirty="0" smtClean="0"/>
              <a:t>1164827055645, </a:t>
            </a:r>
            <a:r>
              <a:rPr lang="ru-RU" sz="1100" dirty="0"/>
              <a:t>ИНН/КПП: </a:t>
            </a:r>
            <a:r>
              <a:rPr lang="ru-RU" sz="1100" dirty="0" smtClean="0"/>
              <a:t>4826123123/482601001, № </a:t>
            </a:r>
            <a:r>
              <a:rPr lang="ru-RU" sz="1100" dirty="0"/>
              <a:t>Р/с: 40702810902930001612, открыт в АО «АЛЬФА-БАНК» отделение в г. </a:t>
            </a:r>
            <a:r>
              <a:rPr lang="ru-RU" sz="1100" dirty="0" smtClean="0"/>
              <a:t>Москва, ИНН</a:t>
            </a:r>
            <a:r>
              <a:rPr lang="ru-RU" sz="1100" dirty="0"/>
              <a:t>: 7728168971, ОГРН: 1027700067328, БИК: 044525593, К/с: 30101810200000000593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179512" y="5971927"/>
            <a:ext cx="8813078" cy="769441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179512" y="1135777"/>
            <a:ext cx="2736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2996952" y="1124744"/>
            <a:ext cx="2736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5796533" y="1124744"/>
            <a:ext cx="31960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Сергей\Desktop\СТАРТ2_results ООО НПП Система48\патент 2018_v3\патент_титул_269135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47" y="1190625"/>
            <a:ext cx="3020766" cy="421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0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2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476672"/>
            <a:ext cx="8496944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Создание </a:t>
            </a:r>
            <a:r>
              <a:rPr lang="ru-RU" dirty="0"/>
              <a:t>энергоэффективного оборудования непрерывного действия, обеспечивающего </a:t>
            </a:r>
            <a:r>
              <a:rPr lang="ru-RU" dirty="0" smtClean="0"/>
              <a:t>осесимметричный </a:t>
            </a:r>
            <a:r>
              <a:rPr lang="ru-RU" dirty="0"/>
              <a:t>на заданную глубину нагрев под термообработку изделий шарообразной формы без окисления и обезуглероживания исключительно актуально для ряда отраслей промышленности, в  частности в массовых производствах мелющих тел для горно – обогатительных фабрик и цементных заводов,  шариков подшипников качения и клапанов в гидравлических системах, в том числе высокоизносостойкие шарики в обратных клапанах глубинных насосов для нефтедобычи и др. </a:t>
            </a:r>
            <a:endParaRPr lang="ru-RU" dirty="0" smtClean="0"/>
          </a:p>
          <a:p>
            <a:pPr algn="ctr"/>
            <a:endParaRPr lang="ru-RU" dirty="0"/>
          </a:p>
          <a:p>
            <a:pPr algn="ctr"/>
            <a:r>
              <a:rPr lang="ru-RU" dirty="0" smtClean="0"/>
              <a:t>Более </a:t>
            </a:r>
            <a:r>
              <a:rPr lang="ru-RU" dirty="0"/>
              <a:t>всего этой востребованной промышленностью совокупности качеств нагрева отвечает индукционный способ с прямым и высокоскоростным (секунды – доли секунды) превращением электрической энергии в тепловую, отличающийся простотой регулирования температуры и глубины прогрева, что позволяет получать после закалки и отпуска оптимальное сочетание высокой поверхностной твёрдости изделий (контактная выносливость) с относительно пластичной сердцевиной (противораскалываемость</a:t>
            </a:r>
            <a:r>
              <a:rPr lang="ru-RU" dirty="0" smtClean="0"/>
              <a:t>).</a:t>
            </a:r>
          </a:p>
          <a:p>
            <a:pPr algn="ctr"/>
            <a:endParaRPr lang="ru-RU" dirty="0"/>
          </a:p>
          <a:p>
            <a:pPr algn="ctr"/>
            <a:r>
              <a:rPr lang="ru-RU" dirty="0"/>
              <a:t> </a:t>
            </a:r>
            <a:r>
              <a:rPr lang="ru-RU" dirty="0" smtClean="0"/>
              <a:t>Однако </a:t>
            </a:r>
            <a:r>
              <a:rPr lang="ru-RU" dirty="0"/>
              <a:t>при всех известных достоинствах этого способа применимость его с обеспечением требуемой </a:t>
            </a:r>
            <a:r>
              <a:rPr lang="ru-RU" dirty="0" smtClean="0"/>
              <a:t>осесимметричности </a:t>
            </a:r>
            <a:r>
              <a:rPr lang="ru-RU" dirty="0"/>
              <a:t>нагрева в настоящее время ограничена в мировой практике преимущественно изделиями непрерывного сечения или близкого к таковому</a:t>
            </a:r>
            <a:r>
              <a:rPr lang="ru-RU" dirty="0" smtClean="0"/>
              <a:t>.</a:t>
            </a:r>
          </a:p>
          <a:p>
            <a:pPr algn="ctr"/>
            <a:endParaRPr lang="ru-RU" dirty="0"/>
          </a:p>
          <a:p>
            <a:pPr algn="ctr"/>
            <a:r>
              <a:rPr lang="ru-RU" dirty="0" smtClean="0"/>
              <a:t>Реализуемый проект решает озвученную проблему. </a:t>
            </a:r>
            <a:endParaRPr lang="ru-RU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92819" y="-27384"/>
            <a:ext cx="170431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sz="2800" b="1" u="sng" dirty="0" smtClean="0"/>
              <a:t>Введение</a:t>
            </a:r>
            <a:endParaRPr lang="ru-RU" sz="2800" b="1" u="sng" dirty="0"/>
          </a:p>
        </p:txBody>
      </p:sp>
    </p:spTree>
    <p:extLst>
      <p:ext uri="{BB962C8B-B14F-4D97-AF65-F5344CB8AC3E}">
        <p14:creationId xmlns:p14="http://schemas.microsoft.com/office/powerpoint/2010/main" val="698706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0" name="Picture 18" descr="campaign-458x3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068439"/>
            <a:ext cx="4861854" cy="367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334430" y="246063"/>
            <a:ext cx="848604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ЗАДАЧА, НА РЕШЕНИЕ КОТОРОЙ НАПРАВЛЕН ПРОЕКТ</a:t>
            </a:r>
            <a:endParaRPr lang="ru-RU" altLang="ru-RU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-72008" y="908050"/>
            <a:ext cx="9324528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altLang="ru-RU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Коммерциализация</a:t>
            </a:r>
            <a:r>
              <a:rPr lang="ru-RU" altLang="ru-RU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инновационной технологии, позволяющей </a:t>
            </a:r>
            <a:r>
              <a:rPr lang="ru-RU" altLang="ru-RU" sz="2600" dirty="0">
                <a:latin typeface="Calibri" panose="020F0502020204030204" pitchFamily="34" charset="0"/>
                <a:cs typeface="Calibri" panose="020F0502020204030204" pitchFamily="34" charset="0"/>
              </a:rPr>
              <a:t>добиваться повышенной поверхностной твёрдости, прочности, износостойкости </a:t>
            </a:r>
            <a:r>
              <a:rPr lang="ru-RU" altLang="ru-RU" sz="2600" b="1" dirty="0">
                <a:latin typeface="Calibri" panose="020F0502020204030204" pitchFamily="34" charset="0"/>
                <a:cs typeface="Calibri" panose="020F0502020204030204" pitchFamily="34" charset="0"/>
              </a:rPr>
              <a:t>металлических </a:t>
            </a:r>
            <a:r>
              <a:rPr lang="ru-RU" altLang="ru-RU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шаров</a:t>
            </a:r>
          </a:p>
          <a:p>
            <a:pPr algn="ctr"/>
            <a:r>
              <a:rPr lang="en-US" altLang="ru-RU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altLang="ru-RU" sz="2600" dirty="0">
                <a:latin typeface="Calibri" panose="020F0502020204030204" pitchFamily="34" charset="0"/>
                <a:cs typeface="Calibri" panose="020F0502020204030204" pitchFamily="34" charset="0"/>
              </a:rPr>
              <a:t>с одновременным снижением их </a:t>
            </a:r>
            <a:r>
              <a:rPr lang="ru-RU" altLang="ru-RU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себестоимости</a:t>
            </a:r>
          </a:p>
          <a:p>
            <a:pPr algn="ctr"/>
            <a:r>
              <a:rPr lang="ru-RU" altLang="ru-RU" sz="2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Продукт - технология</a:t>
            </a:r>
            <a:endParaRPr lang="ru-RU" altLang="ru-RU" sz="2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3</a:t>
            </a:fld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465483623"/>
              </p:ext>
            </p:extLst>
          </p:nvPr>
        </p:nvGraphicFramePr>
        <p:xfrm>
          <a:off x="4620344" y="3485232"/>
          <a:ext cx="4776192" cy="282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/>
          <p:cNvSpPr/>
          <p:nvPr/>
        </p:nvSpPr>
        <p:spPr>
          <a:xfrm>
            <a:off x="2771800" y="2564904"/>
            <a:ext cx="3816424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47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/>
          <p:cNvSpPr/>
          <p:nvPr/>
        </p:nvSpPr>
        <p:spPr>
          <a:xfrm>
            <a:off x="540264" y="835351"/>
            <a:ext cx="2347200" cy="156286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410" name="AutoShape 122"/>
          <p:cNvSpPr>
            <a:spLocks noChangeAspect="1" noChangeArrowheads="1" noTextEdit="1"/>
          </p:cNvSpPr>
          <p:nvPr/>
        </p:nvSpPr>
        <p:spPr bwMode="auto">
          <a:xfrm>
            <a:off x="-36513" y="4764088"/>
            <a:ext cx="9145588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553200" y="6337126"/>
            <a:ext cx="2133600" cy="476250"/>
          </a:xfrm>
        </p:spPr>
        <p:txBody>
          <a:bodyPr/>
          <a:lstStyle/>
          <a:p>
            <a:fld id="{2F13FBA2-42AC-4D5C-8171-3202B4571536}" type="slidenum">
              <a:rPr lang="ru-RU" altLang="ru-RU" smtClean="0"/>
              <a:pPr/>
              <a:t>4</a:t>
            </a:fld>
            <a:endParaRPr lang="ru-RU" altLang="ru-RU" dirty="0"/>
          </a:p>
        </p:txBody>
      </p:sp>
      <p:sp>
        <p:nvSpPr>
          <p:cNvPr id="68" name="Rectangle 9"/>
          <p:cNvSpPr>
            <a:spLocks noChangeArrowheads="1"/>
          </p:cNvSpPr>
          <p:nvPr/>
        </p:nvSpPr>
        <p:spPr bwMode="auto">
          <a:xfrm>
            <a:off x="1350284" y="-99392"/>
            <a:ext cx="65097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ПОТРЕБИТЕЛИ МЕТАЛЛИЧЕСКИХ ШАРОВ</a:t>
            </a:r>
            <a:endParaRPr lang="ru-RU" altLang="ru-RU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Прямоугольник 76"/>
          <p:cNvSpPr/>
          <p:nvPr/>
        </p:nvSpPr>
        <p:spPr>
          <a:xfrm>
            <a:off x="179512" y="423828"/>
            <a:ext cx="8856984" cy="4122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1600" dirty="0">
                <a:solidFill>
                  <a:schemeClr val="tx1"/>
                </a:solidFill>
              </a:rPr>
              <a:t>Обогащение железной руды в металлургии (мелющие шары в шаровых мельницах)</a:t>
            </a:r>
          </a:p>
        </p:txBody>
      </p:sp>
      <p:pic>
        <p:nvPicPr>
          <p:cNvPr id="12426" name="Picture 1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738" y="2564836"/>
            <a:ext cx="2347201" cy="154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2" name="Picture 4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498" y="886050"/>
            <a:ext cx="2347200" cy="144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Прямоугольник 35"/>
          <p:cNvSpPr/>
          <p:nvPr/>
        </p:nvSpPr>
        <p:spPr>
          <a:xfrm>
            <a:off x="6401263" y="836116"/>
            <a:ext cx="2353649" cy="157245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6401264" y="2545218"/>
            <a:ext cx="2340722" cy="156286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" name="Прямоугольник 40"/>
          <p:cNvSpPr/>
          <p:nvPr/>
        </p:nvSpPr>
        <p:spPr>
          <a:xfrm>
            <a:off x="395536" y="4119697"/>
            <a:ext cx="8496944" cy="492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ru-RU" sz="1600" dirty="0">
              <a:solidFill>
                <a:schemeClr val="tx1"/>
              </a:solidFill>
            </a:endParaRPr>
          </a:p>
        </p:txBody>
      </p:sp>
      <p:sp>
        <p:nvSpPr>
          <p:cNvPr id="12413" name="Rectangle 125"/>
          <p:cNvSpPr>
            <a:spLocks noChangeArrowheads="1"/>
          </p:cNvSpPr>
          <p:nvPr/>
        </p:nvSpPr>
        <p:spPr bwMode="auto">
          <a:xfrm>
            <a:off x="532919" y="4119697"/>
            <a:ext cx="861108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ru-RU" altLang="ru-RU" sz="1600" dirty="0">
                <a:latin typeface="Calibri" panose="020F0502020204030204" pitchFamily="34" charset="0"/>
                <a:cs typeface="Calibri" panose="020F0502020204030204" pitchFamily="34" charset="0"/>
              </a:rPr>
              <a:t>Строительная </a:t>
            </a:r>
            <a:r>
              <a:rPr lang="ru-RU" alt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отрасль - производство силикатов, цемента </a:t>
            </a:r>
          </a:p>
          <a:p>
            <a:pPr algn="ctr"/>
            <a:r>
              <a:rPr lang="ru-RU" altLang="ru-RU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(измельчение клинкера мелющими шарами в шаровых мельницах)</a:t>
            </a:r>
          </a:p>
        </p:txBody>
      </p:sp>
      <p:sp>
        <p:nvSpPr>
          <p:cNvPr id="12415" name="Rectangle 127"/>
          <p:cNvSpPr>
            <a:spLocks noChangeArrowheads="1"/>
          </p:cNvSpPr>
          <p:nvPr/>
        </p:nvSpPr>
        <p:spPr bwMode="auto">
          <a:xfrm>
            <a:off x="3641028" y="2986677"/>
            <a:ext cx="68404" cy="36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ru-RU" altLang="ru-RU" sz="2000" dirty="0">
                <a:solidFill>
                  <a:srgbClr val="000000"/>
                </a:solidFill>
              </a:rPr>
              <a:t> </a:t>
            </a:r>
            <a:endParaRPr lang="ru-RU" altLang="ru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3249040" y="1299772"/>
            <a:ext cx="2749473" cy="2075708"/>
            <a:chOff x="3557191" y="2949575"/>
            <a:chExt cx="2166937" cy="1582738"/>
          </a:xfrm>
        </p:grpSpPr>
        <p:pic>
          <p:nvPicPr>
            <p:cNvPr id="12423" name="Picture 13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7191" y="2949575"/>
              <a:ext cx="2166937" cy="1582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Равнобедренный треугольник 30"/>
            <p:cNvSpPr/>
            <p:nvPr/>
          </p:nvSpPr>
          <p:spPr>
            <a:xfrm rot="19510114">
              <a:off x="4849654" y="3363745"/>
              <a:ext cx="436274" cy="977350"/>
            </a:xfrm>
            <a:prstGeom prst="triangl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2424" name="Picture 13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2764" y="3812758"/>
              <a:ext cx="844904" cy="599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Прямоугольник 38"/>
          <p:cNvSpPr/>
          <p:nvPr/>
        </p:nvSpPr>
        <p:spPr>
          <a:xfrm>
            <a:off x="3249040" y="1299772"/>
            <a:ext cx="2763120" cy="216024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6" name="Стрелка вправо 25"/>
          <p:cNvSpPr/>
          <p:nvPr/>
        </p:nvSpPr>
        <p:spPr>
          <a:xfrm>
            <a:off x="2915816" y="1515796"/>
            <a:ext cx="316384" cy="358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Стрелка вправо 51"/>
          <p:cNvSpPr/>
          <p:nvPr/>
        </p:nvSpPr>
        <p:spPr>
          <a:xfrm>
            <a:off x="2915816" y="2883948"/>
            <a:ext cx="316384" cy="390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Стрелка вправо 56"/>
          <p:cNvSpPr/>
          <p:nvPr/>
        </p:nvSpPr>
        <p:spPr>
          <a:xfrm>
            <a:off x="6012160" y="1528012"/>
            <a:ext cx="360040" cy="346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Стрелка вправо 57"/>
          <p:cNvSpPr/>
          <p:nvPr/>
        </p:nvSpPr>
        <p:spPr>
          <a:xfrm>
            <a:off x="6012160" y="2883948"/>
            <a:ext cx="360040" cy="390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395536" y="2450103"/>
            <a:ext cx="2853504" cy="71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6012160" y="2450103"/>
            <a:ext cx="2876050" cy="71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 flipH="1">
            <a:off x="395536" y="2453666"/>
            <a:ext cx="4270" cy="16660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 flipH="1">
            <a:off x="8888210" y="2451900"/>
            <a:ext cx="4270" cy="16660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59" name="Picture 1603" descr="C:\Users\Сергей\Desktop\auto_12-10-21_0_b6fbf_872f613e_XX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0" y="848617"/>
            <a:ext cx="2320195" cy="154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60" name="Picture 1604" descr="C:\Users\Сергей\Desktop\a7a0136bf2fdc3bc3a23d8991b61b5e7.jpe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0" y="2545218"/>
            <a:ext cx="2338304" cy="157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Прямоугольник 36"/>
          <p:cNvSpPr/>
          <p:nvPr/>
        </p:nvSpPr>
        <p:spPr>
          <a:xfrm>
            <a:off x="539552" y="2545218"/>
            <a:ext cx="2347200" cy="1562866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Прямоугольник 55"/>
          <p:cNvSpPr/>
          <p:nvPr/>
        </p:nvSpPr>
        <p:spPr>
          <a:xfrm>
            <a:off x="4745080" y="2436281"/>
            <a:ext cx="1067600" cy="781433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9" name="Скругленный прямоугольник 13"/>
          <p:cNvSpPr/>
          <p:nvPr/>
        </p:nvSpPr>
        <p:spPr>
          <a:xfrm>
            <a:off x="6155630" y="5247182"/>
            <a:ext cx="2736850" cy="15128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0" name="Скругленный прямоугольник 49"/>
          <p:cNvSpPr/>
          <p:nvPr/>
        </p:nvSpPr>
        <p:spPr>
          <a:xfrm>
            <a:off x="323528" y="5248373"/>
            <a:ext cx="2736850" cy="15128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323528" y="4673029"/>
            <a:ext cx="2736850" cy="7188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       Шарики </a:t>
            </a:r>
            <a:endParaRPr lang="ru-RU" sz="1600" dirty="0">
              <a:solidFill>
                <a:schemeClr val="tx1"/>
              </a:solidFill>
            </a:endParaRPr>
          </a:p>
          <a:p>
            <a:pPr algn="ctr"/>
            <a:r>
              <a:rPr lang="ru-RU" sz="1600" dirty="0" smtClean="0">
                <a:solidFill>
                  <a:schemeClr val="tx1"/>
                </a:solidFill>
              </a:rPr>
              <a:t>         подшипников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4" name="Прямоугольник 53"/>
          <p:cNvSpPr/>
          <p:nvPr/>
        </p:nvSpPr>
        <p:spPr>
          <a:xfrm>
            <a:off x="6263915" y="4673029"/>
            <a:ext cx="2520280" cy="7188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                        Нефтедобыча</a:t>
            </a:r>
            <a:endParaRPr lang="ru-RU" sz="1400" dirty="0">
              <a:solidFill>
                <a:schemeClr val="tx1"/>
              </a:solidFill>
            </a:endParaRPr>
          </a:p>
          <a:p>
            <a:pPr algn="r"/>
            <a:r>
              <a:rPr lang="ru-RU" sz="1400" dirty="0" smtClean="0">
                <a:solidFill>
                  <a:schemeClr val="tx1"/>
                </a:solidFill>
              </a:rPr>
              <a:t>            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ru-RU" sz="1400" dirty="0">
                <a:solidFill>
                  <a:schemeClr val="tx1"/>
                </a:solidFill>
              </a:rPr>
              <a:t>обратные клапаны </a:t>
            </a:r>
            <a:r>
              <a:rPr lang="ru-RU" sz="1400" dirty="0" smtClean="0">
                <a:solidFill>
                  <a:schemeClr val="tx1"/>
                </a:solidFill>
              </a:rPr>
              <a:t>                                    глубинных </a:t>
            </a:r>
            <a:r>
              <a:rPr lang="ru-RU" sz="1400" dirty="0">
                <a:solidFill>
                  <a:schemeClr val="tx1"/>
                </a:solidFill>
              </a:rPr>
              <a:t>насосов)</a:t>
            </a:r>
          </a:p>
        </p:txBody>
      </p:sp>
      <p:graphicFrame>
        <p:nvGraphicFramePr>
          <p:cNvPr id="55" name="Объект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762720"/>
              </p:ext>
            </p:extLst>
          </p:nvPr>
        </p:nvGraphicFramePr>
        <p:xfrm>
          <a:off x="1877665" y="5535934"/>
          <a:ext cx="770181" cy="1152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55" name="Visio" r:id="rId9" imgW="1235012" imgH="1848231" progId="Visio.Drawing.11">
                  <p:embed/>
                </p:oleObj>
              </mc:Choice>
              <mc:Fallback>
                <p:oleObj name="Visio" r:id="rId9" imgW="1235012" imgH="184823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7665" y="5535934"/>
                        <a:ext cx="770181" cy="11523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Объект 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598255"/>
              </p:ext>
            </p:extLst>
          </p:nvPr>
        </p:nvGraphicFramePr>
        <p:xfrm>
          <a:off x="7196825" y="5535761"/>
          <a:ext cx="1623274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56" name="Visio" r:id="rId11" imgW="2221420" imgH="1393888" progId="Visio.Drawing.11">
                  <p:embed/>
                </p:oleObj>
              </mc:Choice>
              <mc:Fallback>
                <p:oleObj name="Visio" r:id="rId11" imgW="2221420" imgH="13938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6825" y="5535761"/>
                        <a:ext cx="1623274" cy="1080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Равнобедренный треугольник 59"/>
          <p:cNvSpPr/>
          <p:nvPr/>
        </p:nvSpPr>
        <p:spPr>
          <a:xfrm rot="7470724">
            <a:off x="6816451" y="5861704"/>
            <a:ext cx="387613" cy="75872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61" name="Объект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29716"/>
              </p:ext>
            </p:extLst>
          </p:nvPr>
        </p:nvGraphicFramePr>
        <p:xfrm>
          <a:off x="6199553" y="5535760"/>
          <a:ext cx="958160" cy="725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57" name="Visio" r:id="rId13" imgW="972693" imgH="736092" progId="Visio.Drawing.11">
                  <p:embed/>
                </p:oleObj>
              </mc:Choice>
              <mc:Fallback>
                <p:oleObj name="Visio" r:id="rId13" imgW="972693" imgH="73609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9553" y="5535760"/>
                        <a:ext cx="958160" cy="725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Прямоугольник 62"/>
          <p:cNvSpPr/>
          <p:nvPr/>
        </p:nvSpPr>
        <p:spPr>
          <a:xfrm>
            <a:off x="6228835" y="5535760"/>
            <a:ext cx="906599" cy="699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65" name="Прямая соединительная линия 64"/>
          <p:cNvCxnSpPr/>
          <p:nvPr/>
        </p:nvCxnSpPr>
        <p:spPr>
          <a:xfrm>
            <a:off x="6760721" y="6234930"/>
            <a:ext cx="33155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Равнобедренный треугольник 66"/>
          <p:cNvSpPr/>
          <p:nvPr/>
        </p:nvSpPr>
        <p:spPr>
          <a:xfrm rot="5400000">
            <a:off x="1500994" y="5878270"/>
            <a:ext cx="309860" cy="63330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9" name="Прямоугольник 68"/>
          <p:cNvSpPr/>
          <p:nvPr/>
        </p:nvSpPr>
        <p:spPr>
          <a:xfrm>
            <a:off x="549160" y="5711199"/>
            <a:ext cx="906599" cy="7447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aphicFrame>
        <p:nvGraphicFramePr>
          <p:cNvPr id="71" name="Объект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491525"/>
              </p:ext>
            </p:extLst>
          </p:nvPr>
        </p:nvGraphicFramePr>
        <p:xfrm>
          <a:off x="541668" y="5711199"/>
          <a:ext cx="934236" cy="75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58" name="Visio" r:id="rId15" imgW="1276731" imgH="1077278" progId="Visio.Drawing.11">
                  <p:embed/>
                </p:oleObj>
              </mc:Choice>
              <mc:Fallback>
                <p:oleObj name="Visio" r:id="rId15" imgW="1276731" imgH="107727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668" y="5711199"/>
                        <a:ext cx="934236" cy="75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2" name="Прямая соединительная линия 71"/>
          <p:cNvCxnSpPr/>
          <p:nvPr/>
        </p:nvCxnSpPr>
        <p:spPr>
          <a:xfrm>
            <a:off x="1455759" y="6072708"/>
            <a:ext cx="0" cy="24442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Скругленный прямоугольник 72"/>
          <p:cNvSpPr/>
          <p:nvPr/>
        </p:nvSpPr>
        <p:spPr>
          <a:xfrm>
            <a:off x="3254108" y="5247902"/>
            <a:ext cx="2736850" cy="15128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4" name="Прямоугольник 73"/>
          <p:cNvSpPr/>
          <p:nvPr/>
        </p:nvSpPr>
        <p:spPr>
          <a:xfrm>
            <a:off x="3254108" y="4673030"/>
            <a:ext cx="2736850" cy="71769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/>
              <a:t>          </a:t>
            </a:r>
            <a:r>
              <a:rPr lang="ru-RU" sz="1600" dirty="0" smtClean="0">
                <a:solidFill>
                  <a:schemeClr val="tx1"/>
                </a:solidFill>
              </a:rPr>
              <a:t>Термообработка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5" name="Прямоугольник 74"/>
          <p:cNvSpPr/>
          <p:nvPr/>
        </p:nvSpPr>
        <p:spPr>
          <a:xfrm>
            <a:off x="3150096" y="5391918"/>
            <a:ext cx="293407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1350" dirty="0"/>
              <a:t>Высокотехнологичные </a:t>
            </a:r>
            <a:r>
              <a:rPr lang="ru-RU" sz="1350" dirty="0" smtClean="0"/>
              <a:t>способы</a:t>
            </a:r>
          </a:p>
          <a:p>
            <a:pPr algn="ctr">
              <a:defRPr/>
            </a:pPr>
            <a:r>
              <a:rPr lang="ru-RU" sz="1350" dirty="0" smtClean="0"/>
              <a:t>придания </a:t>
            </a:r>
            <a:r>
              <a:rPr lang="ru-RU" sz="1350" dirty="0"/>
              <a:t>заданных </a:t>
            </a:r>
            <a:r>
              <a:rPr lang="ru-RU" sz="1350" dirty="0" smtClean="0"/>
              <a:t>свойств</a:t>
            </a:r>
          </a:p>
          <a:p>
            <a:pPr algn="ctr">
              <a:defRPr/>
            </a:pPr>
            <a:r>
              <a:rPr lang="ru-RU" sz="1350" dirty="0" smtClean="0"/>
              <a:t>сферическим </a:t>
            </a:r>
            <a:r>
              <a:rPr lang="ru-RU" sz="1350" dirty="0"/>
              <a:t>поверхностям симметричным термодиффузионным </a:t>
            </a:r>
            <a:r>
              <a:rPr lang="ru-RU" sz="1350" dirty="0" smtClean="0"/>
              <a:t>легированием (хром, титан, бор и др.)</a:t>
            </a:r>
            <a:endParaRPr lang="ru-RU" sz="1350" dirty="0"/>
          </a:p>
        </p:txBody>
      </p:sp>
      <p:pic>
        <p:nvPicPr>
          <p:cNvPr id="28701" name="Picture 2077" descr="C:\Users\Сергей\Desktop\full_eUVvwjgg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09704"/>
            <a:ext cx="645537" cy="64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2" name="Picture 2078" descr="C:\Users\Сергей\Desktop\logo_rosatom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364" y="4701950"/>
            <a:ext cx="563788" cy="6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11" name="Picture 2087" descr="C:\Users\Сергей\Desktop\3235443_original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22" y="4709704"/>
            <a:ext cx="778458" cy="64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16" name="Picture 2092" descr="C:\Users\Сергей\Desktop\eurocement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54" y="4148610"/>
            <a:ext cx="772418" cy="43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3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44800" y="804672"/>
            <a:ext cx="8791696" cy="664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Главный потребитель мелющих шаров в России – железорудная отрасль, поставки которой занимают 40% рынка</a:t>
            </a:r>
            <a:endParaRPr lang="en-US" dirty="0"/>
          </a:p>
        </p:txBody>
      </p:sp>
      <p:sp>
        <p:nvSpPr>
          <p:cNvPr id="5" name="TextBox 4"/>
          <p:cNvSpPr txBox="1"/>
          <p:nvPr>
            <p:custDataLst>
              <p:tags r:id="rId3"/>
            </p:custDataLst>
          </p:nvPr>
        </p:nvSpPr>
        <p:spPr>
          <a:xfrm>
            <a:off x="244475" y="1628140"/>
            <a:ext cx="8640000" cy="498598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  <a:ext uri="{91240B29-F687-4F45-9708-019B960494DF}">
              <a14:hiddenLine xmlns:a14="http://schemas.microsoft.com/office/drawing/2010/main" w="6350" cap="flat">
                <a:solidFill>
                  <a:srgbClr val="ADABA1"/>
                </a:solidFill>
                <a:miter lim="800000"/>
              </a14:hiddenLine>
            </a:ext>
          </a:extLst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bg2"/>
              </a:buClr>
            </a:pPr>
            <a:r>
              <a:rPr lang="ru-RU" b="1" dirty="0">
                <a:latin typeface="+mj-lt"/>
                <a:cs typeface="Arial"/>
              </a:rPr>
              <a:t>Структура потребления мелющих </a:t>
            </a:r>
            <a:r>
              <a:rPr lang="ru-RU" b="1" dirty="0" smtClean="0">
                <a:latin typeface="+mj-lt"/>
                <a:cs typeface="Arial"/>
              </a:rPr>
              <a:t>шаров</a:t>
            </a:r>
          </a:p>
          <a:p>
            <a:pPr>
              <a:lnSpc>
                <a:spcPct val="90000"/>
              </a:lnSpc>
              <a:buClr>
                <a:schemeClr val="bg2"/>
              </a:buClr>
            </a:pPr>
            <a:r>
              <a:rPr lang="ru-RU" b="1" dirty="0" smtClean="0">
                <a:latin typeface="+mj-lt"/>
                <a:cs typeface="Arial"/>
              </a:rPr>
              <a:t>на </a:t>
            </a:r>
            <a:r>
              <a:rPr lang="ru-RU" b="1" dirty="0">
                <a:latin typeface="+mj-lt"/>
                <a:cs typeface="Arial"/>
              </a:rPr>
              <a:t>российском </a:t>
            </a:r>
            <a:r>
              <a:rPr lang="ru-RU" b="1" dirty="0" smtClean="0">
                <a:latin typeface="+mj-lt"/>
                <a:cs typeface="Arial"/>
              </a:rPr>
              <a:t>рынке </a:t>
            </a:r>
            <a:r>
              <a:rPr lang="en-US" dirty="0" smtClean="0">
                <a:latin typeface="+mj-lt"/>
                <a:cs typeface="Arial"/>
              </a:rPr>
              <a:t>(201</a:t>
            </a:r>
            <a:r>
              <a:rPr lang="ru-RU" dirty="0">
                <a:latin typeface="+mj-lt"/>
                <a:cs typeface="Arial"/>
              </a:rPr>
              <a:t>8</a:t>
            </a:r>
            <a:r>
              <a:rPr lang="en-US" dirty="0" smtClean="0">
                <a:latin typeface="+mj-lt"/>
                <a:cs typeface="Arial"/>
              </a:rPr>
              <a:t>, %)</a:t>
            </a:r>
          </a:p>
        </p:txBody>
      </p:sp>
      <p:sp>
        <p:nvSpPr>
          <p:cNvPr id="6" name="TextBox 6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5516" y="2168860"/>
            <a:ext cx="497205" cy="4284701"/>
          </a:xfrm>
          <a:prstGeom prst="rect">
            <a:avLst/>
          </a:prstGeom>
          <a:solidFill>
            <a:schemeClr val="bg2"/>
          </a:solidFill>
          <a:ln w="12700" cap="rnd">
            <a:solidFill>
              <a:schemeClr val="bg2"/>
            </a:solidFill>
            <a:miter lim="800000"/>
            <a:headEnd/>
            <a:tailEnd/>
          </a:ln>
        </p:spPr>
        <p:txBody>
          <a:bodyPr vert="vert270" lIns="0" tIns="0" rIns="0" bIns="0" anchor="ctr"/>
          <a:lstStyle>
            <a:defPPr>
              <a:defRPr lang="de-DE"/>
            </a:defPPr>
            <a:lvl1pPr algn="ctr">
              <a:lnSpc>
                <a:spcPct val="90000"/>
              </a:lnSpc>
              <a:spcBef>
                <a:spcPct val="50000"/>
              </a:spcBef>
              <a:buClr>
                <a:srgbClr val="7D0900"/>
              </a:buClr>
              <a:defRPr sz="1600" b="1">
                <a:solidFill>
                  <a:srgbClr val="FFFFFF"/>
                </a:solidFill>
                <a:latin typeface="Arial "/>
              </a:defRPr>
            </a:lvl1pPr>
          </a:lstStyle>
          <a:p>
            <a:r>
              <a:rPr lang="ru-RU" dirty="0" smtClean="0">
                <a:solidFill>
                  <a:schemeClr val="tx1"/>
                </a:solidFill>
              </a:rPr>
              <a:t>Потребление</a:t>
            </a:r>
            <a:r>
              <a:rPr lang="ru-RU" dirty="0" smtClean="0"/>
              <a:t> </a:t>
            </a:r>
            <a:r>
              <a:rPr lang="ru-RU" dirty="0" smtClean="0">
                <a:solidFill>
                  <a:schemeClr val="tx1"/>
                </a:solidFill>
              </a:rPr>
              <a:t>мелющих</a:t>
            </a:r>
            <a:r>
              <a:rPr lang="ru-RU" dirty="0" smtClean="0"/>
              <a:t> </a:t>
            </a:r>
            <a:r>
              <a:rPr lang="ru-RU" dirty="0" smtClean="0">
                <a:solidFill>
                  <a:schemeClr val="tx1"/>
                </a:solidFill>
              </a:rPr>
              <a:t>шаров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28"/>
          <p:cNvCxnSpPr/>
          <p:nvPr>
            <p:custDataLst>
              <p:tags r:id="rId5"/>
            </p:custDataLst>
          </p:nvPr>
        </p:nvCxnSpPr>
        <p:spPr>
          <a:xfrm flipH="1" flipV="1">
            <a:off x="3862388" y="5769260"/>
            <a:ext cx="577850" cy="2"/>
          </a:xfrm>
          <a:prstGeom prst="line">
            <a:avLst/>
          </a:prstGeom>
          <a:ln w="19050" cap="flat">
            <a:solidFill>
              <a:schemeClr val="accent4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45109" y="6552438"/>
            <a:ext cx="7247891" cy="184150"/>
          </a:xfrm>
          <a:prstGeom prst="rect">
            <a:avLst/>
          </a:prstGeom>
          <a:noFill/>
          <a:ln w="6350" cap="rnd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6350" cap="rnd">
                <a:solidFill>
                  <a:srgbClr val="ADABA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 smtClean="0"/>
              <a:t>1. </a:t>
            </a:r>
            <a:r>
              <a:rPr lang="ru-RU" sz="800" dirty="0" smtClean="0"/>
              <a:t>Апатиты, уран, руды для производства огнеупоров и др.</a:t>
            </a:r>
            <a:endParaRPr lang="en-US" sz="800" dirty="0" smtClean="0"/>
          </a:p>
          <a:p>
            <a:pPr>
              <a:lnSpc>
                <a:spcPct val="90000"/>
              </a:lnSpc>
            </a:pPr>
            <a:r>
              <a:rPr lang="ru-RU" sz="800" dirty="0" smtClean="0"/>
              <a:t>Источник</a:t>
            </a:r>
            <a:r>
              <a:rPr lang="ru-RU" sz="800" dirty="0"/>
              <a:t>: </a:t>
            </a:r>
            <a:r>
              <a:rPr lang="ru-RU" sz="800" dirty="0" smtClean="0">
                <a:solidFill>
                  <a:srgbClr val="000000"/>
                </a:solidFill>
              </a:rPr>
              <a:t>Группа НЛМК (база данных РЖД), Росстат, данные компаний и отраслевых ассоциаций, анализ </a:t>
            </a:r>
            <a:r>
              <a:rPr lang="en-US" sz="800" dirty="0">
                <a:solidFill>
                  <a:srgbClr val="000000"/>
                </a:solidFill>
              </a:rPr>
              <a:t>A.T. Kearney</a:t>
            </a:r>
            <a:endParaRPr lang="ru-RU" sz="800" dirty="0">
              <a:solidFill>
                <a:srgbClr val="000000"/>
              </a:solidFill>
            </a:endParaRPr>
          </a:p>
        </p:txBody>
      </p:sp>
      <p:sp>
        <p:nvSpPr>
          <p:cNvPr id="9" name="TextBox 2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187624" y="2385229"/>
            <a:ext cx="1836204" cy="1080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ADABA1"/>
                </a:solidFill>
              </a14:hiddenLine>
            </a:ext>
          </a:extLst>
        </p:spPr>
        <p:txBody>
          <a:bodyPr wrap="square" lIns="36000" rIns="36000" anchor="ctr" anchorCtr="0">
            <a:noAutofit/>
          </a:bodyPr>
          <a:lstStyle>
            <a:defPPr>
              <a:defRPr lang="de-DE"/>
            </a:defPPr>
            <a:lvl1pPr algn="ctr">
              <a:lnSpc>
                <a:spcPct val="85000"/>
              </a:lnSpc>
              <a:defRPr sz="1400" b="1">
                <a:cs typeface="Arial" pitchFamily="34" charset="0"/>
              </a:defRPr>
            </a:lvl1pPr>
          </a:lstStyle>
          <a:p>
            <a:r>
              <a:rPr lang="ru-RU" dirty="0"/>
              <a:t>Горнодобывающая </a:t>
            </a:r>
            <a:r>
              <a:rPr lang="ru-RU" dirty="0" smtClean="0"/>
              <a:t>промышленность</a:t>
            </a:r>
          </a:p>
          <a:p>
            <a:r>
              <a:rPr lang="ru-RU" sz="1200" i="1" dirty="0" smtClean="0"/>
              <a:t>(измельчение руды)</a:t>
            </a:r>
            <a:r>
              <a:rPr lang="ru-RU" dirty="0"/>
              <a:t/>
            </a:r>
            <a:br>
              <a:rPr lang="ru-RU" dirty="0"/>
            </a:br>
            <a:r>
              <a:rPr lang="en-US" b="0" dirty="0" smtClean="0"/>
              <a:t>8</a:t>
            </a:r>
            <a:r>
              <a:rPr lang="ru-RU" b="0" dirty="0"/>
              <a:t>5</a:t>
            </a:r>
            <a:r>
              <a:rPr lang="ru-RU" b="0" dirty="0" smtClean="0"/>
              <a:t>%</a:t>
            </a:r>
            <a:endParaRPr lang="en-US" b="0" dirty="0"/>
          </a:p>
        </p:txBody>
      </p:sp>
      <p:sp>
        <p:nvSpPr>
          <p:cNvPr id="10" name="TextBox 6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187624" y="5265429"/>
            <a:ext cx="1836204" cy="1080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ADABA1"/>
                </a:solidFill>
              </a14:hiddenLine>
            </a:ext>
          </a:extLst>
        </p:spPr>
        <p:txBody>
          <a:bodyPr wrap="square" lIns="36000" rIns="36000" anchor="ctr" anchorCtr="0">
            <a:noAutofit/>
          </a:bodyPr>
          <a:lstStyle>
            <a:defPPr>
              <a:defRPr lang="de-DE"/>
            </a:defPPr>
            <a:lvl1pPr algn="ctr">
              <a:lnSpc>
                <a:spcPct val="85000"/>
              </a:lnSpc>
              <a:defRPr sz="1400" b="1">
                <a:cs typeface="Arial" pitchFamily="34" charset="0"/>
              </a:defRPr>
            </a:lvl1pPr>
          </a:lstStyle>
          <a:p>
            <a:r>
              <a:rPr lang="ru-RU" dirty="0" smtClean="0"/>
              <a:t>Энергетика</a:t>
            </a:r>
          </a:p>
          <a:p>
            <a:r>
              <a:rPr lang="ru-RU" sz="1200" i="1" dirty="0"/>
              <a:t>(измельчение угля для угольных </a:t>
            </a:r>
            <a:r>
              <a:rPr lang="ru-RU" sz="1200" i="1" dirty="0" smtClean="0"/>
              <a:t>ТЭЦ</a:t>
            </a:r>
            <a:r>
              <a:rPr lang="ru-RU" i="1" dirty="0" smtClean="0"/>
              <a:t>)</a:t>
            </a:r>
            <a:r>
              <a:rPr lang="ru-RU" dirty="0"/>
              <a:t/>
            </a:r>
            <a:br>
              <a:rPr lang="ru-RU" dirty="0"/>
            </a:br>
            <a:r>
              <a:rPr lang="en-US" b="0" dirty="0" smtClean="0"/>
              <a:t>2</a:t>
            </a:r>
            <a:r>
              <a:rPr lang="ru-RU" b="0" dirty="0" smtClean="0"/>
              <a:t>%</a:t>
            </a:r>
            <a:endParaRPr lang="en-US" b="0" dirty="0"/>
          </a:p>
        </p:txBody>
      </p:sp>
      <p:sp>
        <p:nvSpPr>
          <p:cNvPr id="11" name="TextBox 6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87624" y="3825329"/>
            <a:ext cx="1836204" cy="1080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ADABA1"/>
                </a:solidFill>
              </a14:hiddenLine>
            </a:ext>
          </a:extLst>
        </p:spPr>
        <p:txBody>
          <a:bodyPr wrap="square" lIns="36000" rIns="36000" anchor="ctr" anchorCtr="0">
            <a:noAutofit/>
          </a:bodyPr>
          <a:lstStyle>
            <a:defPPr>
              <a:defRPr lang="de-DE"/>
            </a:defPPr>
            <a:lvl1pPr algn="ctr">
              <a:lnSpc>
                <a:spcPct val="85000"/>
              </a:lnSpc>
              <a:defRPr sz="1400" b="1">
                <a:cs typeface="Arial" pitchFamily="34" charset="0"/>
              </a:defRPr>
            </a:lvl1pPr>
          </a:lstStyle>
          <a:p>
            <a:r>
              <a:rPr lang="ru-RU" dirty="0" smtClean="0"/>
              <a:t>Цементная пр-сть</a:t>
            </a:r>
          </a:p>
          <a:p>
            <a:r>
              <a:rPr lang="ru-RU" sz="1200" i="1" dirty="0"/>
              <a:t>(измельчение </a:t>
            </a:r>
            <a:r>
              <a:rPr lang="ru-RU" sz="1200" i="1" dirty="0" smtClean="0"/>
              <a:t>клинкера)</a:t>
            </a:r>
            <a:r>
              <a:rPr lang="ru-RU" dirty="0"/>
              <a:t/>
            </a:r>
            <a:br>
              <a:rPr lang="ru-RU" dirty="0"/>
            </a:br>
            <a:r>
              <a:rPr lang="en-US" b="0" dirty="0" smtClean="0"/>
              <a:t>1</a:t>
            </a:r>
            <a:r>
              <a:rPr lang="ru-RU" b="0" dirty="0"/>
              <a:t>3</a:t>
            </a:r>
            <a:r>
              <a:rPr lang="ru-RU" b="0" dirty="0" smtClean="0"/>
              <a:t>%</a:t>
            </a:r>
            <a:endParaRPr lang="en-US" b="0" dirty="0"/>
          </a:p>
        </p:txBody>
      </p:sp>
      <p:sp>
        <p:nvSpPr>
          <p:cNvPr id="12" name="Oval 41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040086" y="2234082"/>
            <a:ext cx="295076" cy="295043"/>
          </a:xfrm>
          <a:prstGeom prst="ellipse">
            <a:avLst/>
          </a:prstGeom>
          <a:solidFill>
            <a:schemeClr val="bg2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en-US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graphicFrame>
        <p:nvGraphicFramePr>
          <p:cNvPr id="13" name="Object 44"/>
          <p:cNvGraphicFramePr>
            <a:graphicFrameLocks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129982392"/>
              </p:ext>
            </p:extLst>
          </p:nvPr>
        </p:nvGraphicFramePr>
        <p:xfrm>
          <a:off x="4059238" y="2211388"/>
          <a:ext cx="1943190" cy="4381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9" name="Chart" r:id="rId59" imgW="1943100" imgH="4381500" progId="MSGraph.Chart.8">
                  <p:embed followColorScheme="full"/>
                </p:oleObj>
              </mc:Choice>
              <mc:Fallback>
                <p:oleObj name="Chart" r:id="rId59" imgW="1943100" imgH="4381500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9238" y="2211388"/>
                        <a:ext cx="1943190" cy="43814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Straight Connector 14"/>
          <p:cNvCxnSpPr/>
          <p:nvPr>
            <p:custDataLst>
              <p:tags r:id="rId12"/>
            </p:custDataLst>
          </p:nvPr>
        </p:nvCxnSpPr>
        <p:spPr bwMode="auto">
          <a:xfrm>
            <a:off x="4440238" y="6316662"/>
            <a:ext cx="57150" cy="95250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72"/>
          <p:cNvSpPr/>
          <p:nvPr>
            <p:custDataLst>
              <p:tags r:id="rId13"/>
            </p:custDataLst>
          </p:nvPr>
        </p:nvSpPr>
        <p:spPr bwMode="auto">
          <a:xfrm>
            <a:off x="4010025" y="6234113"/>
            <a:ext cx="404813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B914DB1-A6C3-4F3D-9788-3FA9F0A38772}" type="datetime'''''''''У''г''о''''''''''''''''''''''''''л''''''ь'''''">
              <a:rPr lang="en-US" sz="1200">
                <a:solidFill>
                  <a:schemeClr val="tx1"/>
                </a:solidFill>
                <a:cs typeface="Arial"/>
              </a:rPr>
              <a:pPr/>
              <a:t>Уголь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Rectangle 68"/>
          <p:cNvSpPr/>
          <p:nvPr>
            <p:custDataLst>
              <p:tags r:id="rId14"/>
            </p:custDataLst>
          </p:nvPr>
        </p:nvSpPr>
        <p:spPr bwMode="auto">
          <a:xfrm>
            <a:off x="3875088" y="6000750"/>
            <a:ext cx="539750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79C5A2E-2494-4899-B768-C9426FA53B1E}" type="datetime'''''''''''''''''''''''Це''''''ме''''н''''''т'''''''''''''''''">
              <a:rPr lang="en-US" sz="1200">
                <a:solidFill>
                  <a:schemeClr val="tx1"/>
                </a:solidFill>
                <a:cs typeface="Arial"/>
              </a:rPr>
              <a:pPr/>
              <a:t>Цемент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Rectangle 53"/>
          <p:cNvSpPr/>
          <p:nvPr>
            <p:custDataLst>
              <p:tags r:id="rId15"/>
            </p:custDataLst>
          </p:nvPr>
        </p:nvSpPr>
        <p:spPr bwMode="auto">
          <a:xfrm>
            <a:off x="3862388" y="4910138"/>
            <a:ext cx="552450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2A871CD-17E3-41EA-8363-D6444858D78D}" type="datetime'''''''''Ж''''е''л''''''''''''''''''''''''''е''з''''''о'''''">
              <a:rPr lang="en-US" sz="1200">
                <a:solidFill>
                  <a:schemeClr val="tx1"/>
                </a:solidFill>
                <a:cs typeface="Arial"/>
              </a:rPr>
              <a:pPr/>
              <a:t>Железо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Rectangle 52"/>
          <p:cNvSpPr/>
          <p:nvPr>
            <p:custDataLst>
              <p:tags r:id="rId16"/>
            </p:custDataLst>
          </p:nvPr>
        </p:nvSpPr>
        <p:spPr bwMode="auto">
          <a:xfrm>
            <a:off x="3375025" y="3757613"/>
            <a:ext cx="1039813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C412E82A-ACE4-4301-B48C-3DEB9FAC41EE}" type="datetime'М''''''''едь и'''''''''''''''''''''' н''и''''''''''''кель'''">
              <a:rPr lang="en-US" sz="1200">
                <a:solidFill>
                  <a:schemeClr val="tx1"/>
                </a:solidFill>
                <a:cs typeface="Arial"/>
              </a:rPr>
              <a:pPr/>
              <a:t>Медь и никель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Rectangle 58"/>
          <p:cNvSpPr/>
          <p:nvPr>
            <p:custDataLst>
              <p:tags r:id="rId17"/>
            </p:custDataLst>
          </p:nvPr>
        </p:nvSpPr>
        <p:spPr bwMode="auto">
          <a:xfrm>
            <a:off x="3911600" y="3048000"/>
            <a:ext cx="503238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A51FF7C-E3D2-4D81-A784-09B894E52DC2}" type="datetime'''''''''''''''''''''Зо''''''л''о''''т''''''''''''''о'''''">
              <a:rPr lang="en-US" sz="1200">
                <a:solidFill>
                  <a:schemeClr val="tx1"/>
                </a:solidFill>
                <a:cs typeface="Arial"/>
              </a:rPr>
              <a:pPr/>
              <a:t>Золото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Rectangle 61"/>
          <p:cNvSpPr/>
          <p:nvPr>
            <p:custDataLst>
              <p:tags r:id="rId18"/>
            </p:custDataLst>
          </p:nvPr>
        </p:nvSpPr>
        <p:spPr bwMode="auto">
          <a:xfrm>
            <a:off x="3663950" y="2624138"/>
            <a:ext cx="750888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CC11D5F-1887-4DED-B7DC-F4D898707184}" type="datetime'''А''''''''л''''ю''''ми''''''''''''''''н''''''и''й'''">
              <a:rPr lang="en-US" sz="1200">
                <a:solidFill>
                  <a:schemeClr val="tx1"/>
                </a:solidFill>
                <a:cs typeface="Arial"/>
              </a:rPr>
              <a:pPr/>
              <a:t>Алюминий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Rectangle 54"/>
          <p:cNvSpPr/>
          <p:nvPr>
            <p:custDataLst>
              <p:tags r:id="rId19"/>
            </p:custDataLst>
          </p:nvPr>
        </p:nvSpPr>
        <p:spPr bwMode="auto">
          <a:xfrm>
            <a:off x="3429000" y="2390775"/>
            <a:ext cx="985838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433E0AA-3B8F-42DC-BFA1-DD9B08DFF206}" type="datetime'П''р''оч''и''''''е ''''''ру''''''д''''''''''''ы'''''">
              <a:rPr lang="en-US" sz="1200">
                <a:solidFill>
                  <a:schemeClr val="tx1"/>
                </a:solidFill>
                <a:cs typeface="Arial"/>
              </a:rPr>
              <a:pPr/>
              <a:t>Прочие руды</a:t>
            </a:fld>
            <a:r>
              <a:rPr lang="ru-RU" sz="1200" baseline="30000" dirty="0" smtClean="0">
                <a:solidFill>
                  <a:schemeClr val="tx1"/>
                </a:solidFill>
                <a:latin typeface="Arial"/>
                <a:cs typeface="Arial"/>
                <a:sym typeface="Arial"/>
              </a:rPr>
              <a:t>1</a:t>
            </a:r>
            <a:endParaRPr lang="en-US" sz="1200" baseline="300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Rectangle 6"/>
          <p:cNvSpPr/>
          <p:nvPr>
            <p:custDataLst>
              <p:tags r:id="rId20"/>
            </p:custDataLst>
          </p:nvPr>
        </p:nvSpPr>
        <p:spPr bwMode="gray">
          <a:xfrm>
            <a:off x="4911725" y="6329363"/>
            <a:ext cx="219075" cy="165100"/>
          </a:xfrm>
          <a:prstGeom prst="rect">
            <a:avLst/>
          </a:prstGeom>
          <a:solidFill>
            <a:srgbClr val="000000"/>
          </a:solidFill>
          <a:ln w="6350" cap="flat">
            <a:noFill/>
            <a:miter lim="800000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A0B8263-F220-48F2-968F-AF71381EA845}" type="datetime'''''''''''''''''''''''''''''''''''''''2''''''%'''''''''''''">
              <a:rPr lang="en-US" sz="1200">
                <a:solidFill>
                  <a:schemeClr val="bg1"/>
                </a:solidFill>
                <a:cs typeface="Arial"/>
              </a:rPr>
              <a:pPr/>
              <a:t>2%</a:t>
            </a:fld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Rectangle 11"/>
          <p:cNvSpPr/>
          <p:nvPr>
            <p:custDataLst>
              <p:tags r:id="rId21"/>
            </p:custDataLst>
          </p:nvPr>
        </p:nvSpPr>
        <p:spPr bwMode="auto">
          <a:xfrm>
            <a:off x="4870450" y="6000750"/>
            <a:ext cx="303213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200" dirty="0" smtClean="0">
                <a:solidFill>
                  <a:schemeClr val="tx1"/>
                </a:solidFill>
                <a:cs typeface="Arial"/>
              </a:rPr>
              <a:t>13%</a:t>
            </a:r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Rectangle 56"/>
          <p:cNvSpPr/>
          <p:nvPr>
            <p:custDataLst>
              <p:tags r:id="rId22"/>
            </p:custDataLst>
          </p:nvPr>
        </p:nvSpPr>
        <p:spPr bwMode="gray">
          <a:xfrm>
            <a:off x="4870450" y="4910138"/>
            <a:ext cx="303213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200" dirty="0" smtClean="0">
                <a:solidFill>
                  <a:schemeClr val="bg1"/>
                </a:solidFill>
                <a:cs typeface="Arial"/>
              </a:rPr>
              <a:t>40%</a:t>
            </a:r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Rectangle 57"/>
          <p:cNvSpPr/>
          <p:nvPr>
            <p:custDataLst>
              <p:tags r:id="rId23"/>
            </p:custDataLst>
          </p:nvPr>
        </p:nvSpPr>
        <p:spPr bwMode="gray">
          <a:xfrm>
            <a:off x="4870450" y="3757613"/>
            <a:ext cx="303213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3DCFE13-5FC7-4E9F-B41A-C7A27B827D0D}" type="datetime'''1''''''''''''7''''''%'''''''''''''''''''''''''''">
              <a:rPr lang="en-US" sz="1200">
                <a:solidFill>
                  <a:schemeClr val="bg1"/>
                </a:solidFill>
                <a:cs typeface="Arial"/>
              </a:rPr>
              <a:pPr/>
              <a:t>17%</a:t>
            </a:fld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Rectangle 9"/>
          <p:cNvSpPr/>
          <p:nvPr>
            <p:custDataLst>
              <p:tags r:id="rId24"/>
            </p:custDataLst>
          </p:nvPr>
        </p:nvSpPr>
        <p:spPr bwMode="auto">
          <a:xfrm>
            <a:off x="4870450" y="3048000"/>
            <a:ext cx="303213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95A369A9-E0CB-4837-BBF6-97C23E8806D9}" type="datetime'17''''''''''''%'''''''''''''''''''''''''''''''''''''">
              <a:rPr lang="en-US" sz="1200">
                <a:solidFill>
                  <a:schemeClr val="tx1"/>
                </a:solidFill>
                <a:cs typeface="Arial"/>
              </a:rPr>
              <a:pPr/>
              <a:t>17%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Rectangle 123"/>
          <p:cNvSpPr/>
          <p:nvPr>
            <p:custDataLst>
              <p:tags r:id="rId25"/>
            </p:custDataLst>
          </p:nvPr>
        </p:nvSpPr>
        <p:spPr bwMode="gray">
          <a:xfrm>
            <a:off x="4911725" y="2624138"/>
            <a:ext cx="219075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36408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3715E61-67AF-4633-BA2A-2484876E9899}" type="datetime'''''''3''''''''''''%'''''''''''''''''''''''">
              <a:rPr lang="en-US" sz="1200">
                <a:solidFill>
                  <a:schemeClr val="bg1"/>
                </a:solidFill>
                <a:cs typeface="Arial"/>
              </a:rPr>
              <a:pPr/>
              <a:t>3%</a:t>
            </a:fld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" name="Oval 75"/>
          <p:cNvSpPr>
            <a:spLocks noChangeAspect="1"/>
          </p:cNvSpPr>
          <p:nvPr>
            <p:custDataLst>
              <p:tags r:id="rId26"/>
            </p:custDataLst>
          </p:nvPr>
        </p:nvSpPr>
        <p:spPr>
          <a:xfrm>
            <a:off x="1043608" y="3681253"/>
            <a:ext cx="295076" cy="295043"/>
          </a:xfrm>
          <a:prstGeom prst="ellipse">
            <a:avLst/>
          </a:prstGeom>
          <a:solidFill>
            <a:schemeClr val="bg2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ru-RU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Oval 76"/>
          <p:cNvSpPr>
            <a:spLocks noChangeAspect="1"/>
          </p:cNvSpPr>
          <p:nvPr>
            <p:custDataLst>
              <p:tags r:id="rId27"/>
            </p:custDataLst>
          </p:nvPr>
        </p:nvSpPr>
        <p:spPr>
          <a:xfrm>
            <a:off x="1043608" y="5121413"/>
            <a:ext cx="295076" cy="295043"/>
          </a:xfrm>
          <a:prstGeom prst="ellipse">
            <a:avLst/>
          </a:prstGeom>
          <a:solidFill>
            <a:schemeClr val="bg2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r>
              <a:rPr lang="ru-RU" sz="1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1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Elbow Connector 35"/>
          <p:cNvCxnSpPr/>
          <p:nvPr>
            <p:custDataLst>
              <p:tags r:id="rId28"/>
            </p:custDataLst>
          </p:nvPr>
        </p:nvCxnSpPr>
        <p:spPr>
          <a:xfrm>
            <a:off x="867730" y="2928654"/>
            <a:ext cx="164886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5"/>
          <p:cNvCxnSpPr/>
          <p:nvPr>
            <p:custDataLst>
              <p:tags r:id="rId29"/>
            </p:custDataLst>
          </p:nvPr>
        </p:nvCxnSpPr>
        <p:spPr>
          <a:xfrm>
            <a:off x="867730" y="4365329"/>
            <a:ext cx="164886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5"/>
          <p:cNvCxnSpPr/>
          <p:nvPr>
            <p:custDataLst>
              <p:tags r:id="rId30"/>
            </p:custDataLst>
          </p:nvPr>
        </p:nvCxnSpPr>
        <p:spPr>
          <a:xfrm>
            <a:off x="867730" y="5805489"/>
            <a:ext cx="164886" cy="0"/>
          </a:xfrm>
          <a:prstGeom prst="straightConnector1">
            <a:avLst/>
          </a:prstGeom>
          <a:ln w="2857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84"/>
          <p:cNvCxnSpPr/>
          <p:nvPr>
            <p:custDataLst>
              <p:tags r:id="rId31"/>
            </p:custDataLst>
          </p:nvPr>
        </p:nvCxnSpPr>
        <p:spPr>
          <a:xfrm flipH="1" flipV="1">
            <a:off x="3875088" y="6237312"/>
            <a:ext cx="601154" cy="3"/>
          </a:xfrm>
          <a:prstGeom prst="line">
            <a:avLst/>
          </a:prstGeom>
          <a:ln w="19050" cap="flat">
            <a:solidFill>
              <a:schemeClr val="accent4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85"/>
          <p:cNvCxnSpPr/>
          <p:nvPr>
            <p:custDataLst>
              <p:tags r:id="rId32"/>
            </p:custDataLst>
          </p:nvPr>
        </p:nvCxnSpPr>
        <p:spPr>
          <a:xfrm flipH="1">
            <a:off x="1191146" y="3597094"/>
            <a:ext cx="1940694" cy="1"/>
          </a:xfrm>
          <a:prstGeom prst="line">
            <a:avLst/>
          </a:prstGeom>
          <a:ln w="19050" cap="flat">
            <a:solidFill>
              <a:schemeClr val="accent4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87"/>
          <p:cNvCxnSpPr/>
          <p:nvPr>
            <p:custDataLst>
              <p:tags r:id="rId33"/>
            </p:custDataLst>
          </p:nvPr>
        </p:nvCxnSpPr>
        <p:spPr>
          <a:xfrm flipH="1">
            <a:off x="1191146" y="5025328"/>
            <a:ext cx="1940694" cy="1"/>
          </a:xfrm>
          <a:prstGeom prst="line">
            <a:avLst/>
          </a:prstGeom>
          <a:ln w="19050" cap="flat">
            <a:solidFill>
              <a:schemeClr val="accent4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88"/>
          <p:cNvCxnSpPr/>
          <p:nvPr>
            <p:custDataLst>
              <p:tags r:id="rId34"/>
            </p:custDataLst>
          </p:nvPr>
        </p:nvCxnSpPr>
        <p:spPr>
          <a:xfrm flipH="1" flipV="1">
            <a:off x="3131840" y="5025329"/>
            <a:ext cx="743248" cy="1211986"/>
          </a:xfrm>
          <a:prstGeom prst="line">
            <a:avLst/>
          </a:prstGeom>
          <a:ln w="19050" cap="flat">
            <a:solidFill>
              <a:schemeClr val="accent4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97"/>
          <p:cNvCxnSpPr/>
          <p:nvPr>
            <p:custDataLst>
              <p:tags r:id="rId35"/>
            </p:custDataLst>
          </p:nvPr>
        </p:nvCxnSpPr>
        <p:spPr>
          <a:xfrm flipH="1" flipV="1">
            <a:off x="3131841" y="3598354"/>
            <a:ext cx="790078" cy="2170908"/>
          </a:xfrm>
          <a:prstGeom prst="line">
            <a:avLst/>
          </a:prstGeom>
          <a:ln w="19050" cap="flat">
            <a:solidFill>
              <a:schemeClr val="accent4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00"/>
          <p:cNvCxnSpPr/>
          <p:nvPr>
            <p:custDataLst>
              <p:tags r:id="rId36"/>
            </p:custDataLst>
          </p:nvPr>
        </p:nvCxnSpPr>
        <p:spPr>
          <a:xfrm flipH="1">
            <a:off x="1191146" y="6453561"/>
            <a:ext cx="3021285" cy="1"/>
          </a:xfrm>
          <a:prstGeom prst="line">
            <a:avLst/>
          </a:prstGeom>
          <a:ln w="19050" cap="flat">
            <a:solidFill>
              <a:schemeClr val="accent4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01"/>
          <p:cNvCxnSpPr/>
          <p:nvPr>
            <p:custDataLst>
              <p:tags r:id="rId37"/>
            </p:custDataLst>
          </p:nvPr>
        </p:nvCxnSpPr>
        <p:spPr>
          <a:xfrm flipH="1">
            <a:off x="1191146" y="2168861"/>
            <a:ext cx="3373329" cy="0"/>
          </a:xfrm>
          <a:prstGeom prst="line">
            <a:avLst/>
          </a:prstGeom>
          <a:ln w="19050" cap="flat">
            <a:solidFill>
              <a:schemeClr val="accent4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131"/>
          <p:cNvSpPr/>
          <p:nvPr>
            <p:custDataLst>
              <p:tags r:id="rId38"/>
            </p:custDataLst>
          </p:nvPr>
        </p:nvSpPr>
        <p:spPr>
          <a:xfrm rot="16200000">
            <a:off x="4961716" y="4894263"/>
            <a:ext cx="1494279" cy="112208"/>
          </a:xfrm>
          <a:prstGeom prst="triangle">
            <a:avLst/>
          </a:prstGeom>
          <a:solidFill>
            <a:schemeClr val="bg2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6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" name="Text Placeholder 2"/>
          <p:cNvSpPr txBox="1">
            <a:spLocks/>
          </p:cNvSpPr>
          <p:nvPr>
            <p:custDataLst>
              <p:tags r:id="rId39"/>
            </p:custDataLst>
          </p:nvPr>
        </p:nvSpPr>
        <p:spPr>
          <a:xfrm>
            <a:off x="5876149" y="6087082"/>
            <a:ext cx="2764303" cy="3662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616" indent="-129616">
              <a:lnSpc>
                <a:spcPct val="85000"/>
              </a:lnSpc>
              <a:spcAft>
                <a:spcPts val="600"/>
              </a:spcAft>
              <a:buFont typeface="Arial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Группа НЛМК потребляет </a:t>
            </a:r>
            <a:r>
              <a:rPr lang="en-US" sz="1400" dirty="0" smtClean="0">
                <a:solidFill>
                  <a:schemeClr val="tx1"/>
                </a:solidFill>
              </a:rPr>
              <a:t>~</a:t>
            </a:r>
            <a:r>
              <a:rPr lang="ru-RU" sz="1400" dirty="0" smtClean="0">
                <a:solidFill>
                  <a:schemeClr val="tx1"/>
                </a:solidFill>
              </a:rPr>
              <a:t>9% мелющих шаров на рынке РФ</a:t>
            </a:r>
            <a:endParaRPr 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42" name="Object 70"/>
          <p:cNvGraphicFramePr>
            <a:graphicFrameLocks/>
          </p:cNvGraphicFramePr>
          <p:nvPr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950577500"/>
              </p:ext>
            </p:extLst>
          </p:nvPr>
        </p:nvGraphicFramePr>
        <p:xfrm>
          <a:off x="5427663" y="4113213"/>
          <a:ext cx="194319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0" name="Chart" r:id="rId61" imgW="1943100" imgH="1800225" progId="MSGraph.Chart.8">
                  <p:embed followColorScheme="full"/>
                </p:oleObj>
              </mc:Choice>
              <mc:Fallback>
                <p:oleObj name="Chart" r:id="rId61" imgW="1943100" imgH="1800225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663" y="4113213"/>
                        <a:ext cx="1943190" cy="180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83"/>
          <p:cNvSpPr/>
          <p:nvPr>
            <p:custDataLst>
              <p:tags r:id="rId41"/>
            </p:custDataLst>
          </p:nvPr>
        </p:nvSpPr>
        <p:spPr bwMode="auto">
          <a:xfrm>
            <a:off x="6996113" y="5459413"/>
            <a:ext cx="1108075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D016AAA-693A-438F-918B-778B73BD9381}" type="datetime'''''''''Ме''''та''''''''''''''л''''лои''нвес''''''''''''т'''">
              <a:rPr lang="en-US" sz="1200">
                <a:solidFill>
                  <a:schemeClr val="tx1"/>
                </a:solidFill>
                <a:cs typeface="Arial"/>
              </a:rPr>
              <a:pPr/>
              <a:t>Металлоинвест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Rectangle 78"/>
          <p:cNvSpPr/>
          <p:nvPr>
            <p:custDataLst>
              <p:tags r:id="rId42"/>
            </p:custDataLst>
          </p:nvPr>
        </p:nvSpPr>
        <p:spPr bwMode="auto">
          <a:xfrm>
            <a:off x="6996113" y="5102225"/>
            <a:ext cx="1011238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E39D97B-A756-4CC6-8CAE-8243DFDC1F42}" type="datetime'Г''р''''''''''у''пп''''''''а ''Н''''''ЛМ''''К'''''''''''''''">
              <a:rPr lang="en-US" sz="1200" b="1">
                <a:solidFill>
                  <a:schemeClr val="tx1"/>
                </a:solidFill>
                <a:cs typeface="Arial"/>
              </a:rPr>
              <a:pPr/>
              <a:t>Группа НЛМК</a:t>
            </a:fld>
            <a:endParaRPr lang="en-US" sz="1200" b="1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Rectangle 89"/>
          <p:cNvSpPr/>
          <p:nvPr>
            <p:custDataLst>
              <p:tags r:id="rId43"/>
            </p:custDataLst>
          </p:nvPr>
        </p:nvSpPr>
        <p:spPr bwMode="auto">
          <a:xfrm>
            <a:off x="6996113" y="4373563"/>
            <a:ext cx="1184275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8528AD6-E806-459D-A174-91CE03A8EB2D}" type="datetime'''Прочи''е'''''' (же''''л''''''''''езо'''''''''''''''')'''''''">
              <a:rPr lang="en-US" sz="1200">
                <a:solidFill>
                  <a:schemeClr val="tx1"/>
                </a:solidFill>
                <a:cs typeface="Arial"/>
              </a:rPr>
              <a:pPr/>
              <a:t>Прочие (железо)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Rectangle 90"/>
          <p:cNvSpPr/>
          <p:nvPr>
            <p:custDataLst>
              <p:tags r:id="rId44"/>
            </p:custDataLst>
          </p:nvPr>
        </p:nvSpPr>
        <p:spPr bwMode="gray">
          <a:xfrm>
            <a:off x="6238875" y="5459413"/>
            <a:ext cx="303213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DB2D99F-A644-4217-B3E2-2CD428408E5C}" type="datetime'''''''''''''1''''4%'''''">
              <a:rPr lang="en-US" sz="1200">
                <a:solidFill>
                  <a:schemeClr val="bg1"/>
                </a:solidFill>
                <a:cs typeface="Arial"/>
              </a:rPr>
              <a:pPr/>
              <a:t>14%</a:t>
            </a:fld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" name="Rectangle 12"/>
          <p:cNvSpPr/>
          <p:nvPr>
            <p:custDataLst>
              <p:tags r:id="rId45"/>
            </p:custDataLst>
          </p:nvPr>
        </p:nvSpPr>
        <p:spPr bwMode="gray">
          <a:xfrm>
            <a:off x="6280150" y="5102225"/>
            <a:ext cx="219075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200" b="1" dirty="0" smtClean="0">
                <a:solidFill>
                  <a:schemeClr val="bg1"/>
                </a:solidFill>
                <a:cs typeface="Arial"/>
              </a:rPr>
              <a:t>10%</a:t>
            </a:r>
            <a:endParaRPr lang="en-US" sz="1200" b="1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" name="Rectangle 19"/>
          <p:cNvSpPr/>
          <p:nvPr>
            <p:custDataLst>
              <p:tags r:id="rId46"/>
            </p:custDataLst>
          </p:nvPr>
        </p:nvSpPr>
        <p:spPr bwMode="auto">
          <a:xfrm>
            <a:off x="6238875" y="4373563"/>
            <a:ext cx="303213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4DFCBB9-EDE9-4B2B-9499-C728262795ED}" type="datetime'''''''''''''''''''''''16''%'''''''''''''''''''''''''">
              <a:rPr lang="en-US" sz="1200">
                <a:solidFill>
                  <a:schemeClr val="tx1"/>
                </a:solidFill>
                <a:cs typeface="Arial"/>
              </a:rPr>
              <a:pPr/>
              <a:t>16%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" name="Rectangle 15"/>
          <p:cNvSpPr/>
          <p:nvPr>
            <p:custDataLst>
              <p:tags r:id="rId47"/>
            </p:custDataLst>
          </p:nvPr>
        </p:nvSpPr>
        <p:spPr bwMode="auto">
          <a:xfrm>
            <a:off x="6996113" y="4660900"/>
            <a:ext cx="498475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5C08C29-00EB-4B61-A2F0-8D251EE1519C}" type="datetime'Е''В''''''Р''''''''''А''''''''''''З'">
              <a:rPr lang="en-US" sz="1200">
                <a:solidFill>
                  <a:schemeClr val="tx1"/>
                </a:solidFill>
                <a:cs typeface="Arial"/>
              </a:rPr>
              <a:pPr/>
              <a:t>ЕВРАЗ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" name="Rectangle 16"/>
          <p:cNvSpPr/>
          <p:nvPr>
            <p:custDataLst>
              <p:tags r:id="rId48"/>
            </p:custDataLst>
          </p:nvPr>
        </p:nvSpPr>
        <p:spPr bwMode="auto">
          <a:xfrm>
            <a:off x="6996113" y="4876800"/>
            <a:ext cx="841375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9CB3F3E-44BC-4F73-BC68-5313178019BB}" type="datetime'С''''''''''''''е''''''''''в''''ер''''с''та''''л''ь'''''''''">
              <a:rPr lang="en-US" sz="1200">
                <a:solidFill>
                  <a:schemeClr val="tx1"/>
                </a:solidFill>
                <a:cs typeface="Arial"/>
              </a:rPr>
              <a:pPr/>
              <a:t>Северсталь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" name="Rectangle 22"/>
          <p:cNvSpPr/>
          <p:nvPr>
            <p:custDataLst>
              <p:tags r:id="rId49"/>
            </p:custDataLst>
          </p:nvPr>
        </p:nvSpPr>
        <p:spPr bwMode="gray">
          <a:xfrm>
            <a:off x="6280150" y="4854575"/>
            <a:ext cx="219075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11C2C05-52AE-45E2-84A0-D5D826A36D23}" type="datetime'''''''''''''''''''''''''''''''''''''''''''''''7''''%'''''''">
              <a:rPr lang="en-US" sz="1200">
                <a:solidFill>
                  <a:schemeClr val="bg1"/>
                </a:solidFill>
                <a:cs typeface="Arial"/>
              </a:rPr>
              <a:pPr/>
              <a:t>7%</a:t>
            </a:fld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" name="Rectangle 25"/>
          <p:cNvSpPr/>
          <p:nvPr>
            <p:custDataLst>
              <p:tags r:id="rId50"/>
            </p:custDataLst>
          </p:nvPr>
        </p:nvSpPr>
        <p:spPr bwMode="auto">
          <a:xfrm>
            <a:off x="6280150" y="4683125"/>
            <a:ext cx="219075" cy="165100"/>
          </a:xfrm>
          <a:prstGeom prst="rect">
            <a:avLst/>
          </a:prstGeom>
          <a:solidFill>
            <a:srgbClr val="ADABA1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209587C2-64DD-44E5-B634-47CDDC03200A}" type="datetime'''''4''''''''''''''''''''''%'''''">
              <a:rPr lang="en-US" sz="1200">
                <a:solidFill>
                  <a:schemeClr val="tx1"/>
                </a:solidFill>
                <a:cs typeface="Arial"/>
              </a:rPr>
              <a:pPr/>
              <a:t>4%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53" name="Object 69"/>
          <p:cNvGraphicFramePr>
            <a:graphicFrameLocks/>
          </p:cNvGraphicFramePr>
          <p:nvPr>
            <p:custDataLst>
              <p:tags r:id="rId51"/>
            </p:custDataLst>
            <p:extLst>
              <p:ext uri="{D42A27DB-BD31-4B8C-83A1-F6EECF244321}">
                <p14:modId xmlns:p14="http://schemas.microsoft.com/office/powerpoint/2010/main" val="2266836133"/>
              </p:ext>
            </p:extLst>
          </p:nvPr>
        </p:nvGraphicFramePr>
        <p:xfrm>
          <a:off x="5427663" y="3400425"/>
          <a:ext cx="194319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51" name="Chart" r:id="rId63" imgW="1943100" imgH="914400" progId="MSGraph.Chart.8">
                  <p:embed followColorScheme="full"/>
                </p:oleObj>
              </mc:Choice>
              <mc:Fallback>
                <p:oleObj name="Chart" r:id="rId63" imgW="1943100" imgH="914400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7663" y="3400425"/>
                        <a:ext cx="194319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96"/>
          <p:cNvSpPr/>
          <p:nvPr>
            <p:custDataLst>
              <p:tags r:id="rId52"/>
            </p:custDataLst>
          </p:nvPr>
        </p:nvSpPr>
        <p:spPr bwMode="auto">
          <a:xfrm>
            <a:off x="6996112" y="3894138"/>
            <a:ext cx="1403350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83E76372-F9C1-423D-A480-F434121B120E}" type="datetime'Но''''''риль''''ски''''й'''''''''' ''Н''ик''''ел''ь'''">
              <a:rPr lang="en-US" sz="1200">
                <a:solidFill>
                  <a:schemeClr val="tx1"/>
                </a:solidFill>
                <a:cs typeface="Arial"/>
              </a:rPr>
              <a:pPr/>
              <a:t>Норильский Никель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" name="Rectangle 95"/>
          <p:cNvSpPr/>
          <p:nvPr>
            <p:custDataLst>
              <p:tags r:id="rId53"/>
            </p:custDataLst>
          </p:nvPr>
        </p:nvSpPr>
        <p:spPr bwMode="auto">
          <a:xfrm>
            <a:off x="6996113" y="3635375"/>
            <a:ext cx="395288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1651E7D-334E-4DB3-9937-BD6481F97966}" type="datetime'''''''УГ''''''''''''М''''''''''К'''''''''''''''''''''''''''">
              <a:rPr lang="en-US" sz="1200">
                <a:solidFill>
                  <a:schemeClr val="tx1"/>
                </a:solidFill>
                <a:cs typeface="Arial"/>
              </a:rPr>
              <a:pPr/>
              <a:t>УГМК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" name="Rectangle 81"/>
          <p:cNvSpPr/>
          <p:nvPr>
            <p:custDataLst>
              <p:tags r:id="rId54"/>
            </p:custDataLst>
          </p:nvPr>
        </p:nvSpPr>
        <p:spPr bwMode="auto">
          <a:xfrm>
            <a:off x="6996113" y="3419475"/>
            <a:ext cx="1689100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F2CF4C7-B0F4-47F1-99EB-944B8D7B3B3A}" type="datetime'П''''''р''оч''ие'''' (ме''д''ь'''' ''''и н''и''к''е''''ль)'">
              <a:rPr lang="en-US" sz="1200">
                <a:solidFill>
                  <a:schemeClr val="tx1"/>
                </a:solidFill>
                <a:cs typeface="Arial"/>
              </a:rPr>
              <a:pPr/>
              <a:t>Прочие (медь и никель)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" name="Rectangle 98"/>
          <p:cNvSpPr/>
          <p:nvPr>
            <p:custDataLst>
              <p:tags r:id="rId55"/>
            </p:custDataLst>
          </p:nvPr>
        </p:nvSpPr>
        <p:spPr bwMode="gray">
          <a:xfrm>
            <a:off x="6280150" y="3894138"/>
            <a:ext cx="219075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9C93E8B-C36B-4431-B1CB-2354FEF6ADDB}" type="datetime'''''''''''''''''9''''''''%'''''''''''''''''''''''''''''''''">
              <a:rPr lang="en-US" sz="1200">
                <a:solidFill>
                  <a:schemeClr val="bg1"/>
                </a:solidFill>
                <a:cs typeface="Arial"/>
              </a:rPr>
              <a:pPr/>
              <a:t>9%</a:t>
            </a:fld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" name="Rectangle 24"/>
          <p:cNvSpPr/>
          <p:nvPr>
            <p:custDataLst>
              <p:tags r:id="rId56"/>
            </p:custDataLst>
          </p:nvPr>
        </p:nvSpPr>
        <p:spPr bwMode="auto">
          <a:xfrm>
            <a:off x="6280150" y="3451225"/>
            <a:ext cx="219075" cy="165100"/>
          </a:xfrm>
          <a:prstGeom prst="rect">
            <a:avLst/>
          </a:prstGeom>
          <a:solidFill>
            <a:srgbClr val="EFEEEC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2E69815-9122-42DA-84EC-48A11C314CBE}" type="datetime'''''''''''''''''''''''''''2''''''''''''''''''%'''''''''''''">
              <a:rPr lang="en-US" sz="1200">
                <a:solidFill>
                  <a:schemeClr val="tx1"/>
                </a:solidFill>
                <a:cs typeface="Arial"/>
              </a:rPr>
              <a:pPr/>
              <a:t>2%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" name="Isosceles Triangle 102"/>
          <p:cNvSpPr/>
          <p:nvPr>
            <p:custDataLst>
              <p:tags r:id="rId57"/>
            </p:custDataLst>
          </p:nvPr>
        </p:nvSpPr>
        <p:spPr>
          <a:xfrm rot="16200000">
            <a:off x="5401876" y="3751263"/>
            <a:ext cx="612700" cy="112210"/>
          </a:xfrm>
          <a:prstGeom prst="triangle">
            <a:avLst/>
          </a:prstGeom>
          <a:solidFill>
            <a:schemeClr val="tx2"/>
          </a:solidFill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rgbClr val="ADABA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6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" name="Rectangle 3"/>
          <p:cNvSpPr>
            <a:spLocks noChangeArrowheads="1"/>
          </p:cNvSpPr>
          <p:nvPr/>
        </p:nvSpPr>
        <p:spPr bwMode="auto">
          <a:xfrm>
            <a:off x="379479" y="97468"/>
            <a:ext cx="82986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sz="28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СТРУКТУРА ПОТРЕБЛЕНИЯ МЕЛЮЩИХ ШАРОВ В РФ</a:t>
            </a:r>
            <a:endParaRPr lang="ru-RU" altLang="ru-RU" sz="28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EE7E4-DCEA-4D30-9E8E-9691D1A3A920}" type="slidenum">
              <a:rPr lang="ru-RU" smtClean="0"/>
              <a:t>5</a:t>
            </a:fld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708011"/>
            <a:ext cx="8488939" cy="8487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526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87" y="657225"/>
            <a:ext cx="8848501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04235"/>
            <a:ext cx="2133600" cy="365125"/>
          </a:xfrm>
        </p:spPr>
        <p:txBody>
          <a:bodyPr/>
          <a:lstStyle/>
          <a:p>
            <a:fld id="{611EE7E4-DCEA-4D30-9E8E-9691D1A3A920}" type="slidenum">
              <a:rPr lang="ru-RU" smtClean="0"/>
              <a:t>6</a:t>
            </a:fld>
            <a:endParaRPr lang="ru-RU" dirty="0"/>
          </a:p>
        </p:txBody>
      </p:sp>
      <p:graphicFrame>
        <p:nvGraphicFramePr>
          <p:cNvPr id="5" name="Group 1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682638"/>
              </p:ext>
            </p:extLst>
          </p:nvPr>
        </p:nvGraphicFramePr>
        <p:xfrm>
          <a:off x="7235825" y="3664992"/>
          <a:ext cx="1728788" cy="885825"/>
        </p:xfrm>
        <a:graphic>
          <a:graphicData uri="http://schemas.openxmlformats.org/drawingml/2006/table">
            <a:tbl>
              <a:tblPr/>
              <a:tblGrid>
                <a:gridCol w="1728788"/>
              </a:tblGrid>
              <a:tr h="8858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Совокупная стоимость владения  шаров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Group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001570"/>
              </p:ext>
            </p:extLst>
          </p:nvPr>
        </p:nvGraphicFramePr>
        <p:xfrm>
          <a:off x="6300788" y="2080667"/>
          <a:ext cx="863600" cy="512445"/>
        </p:xfrm>
        <a:graphic>
          <a:graphicData uri="http://schemas.openxmlformats.org/drawingml/2006/table">
            <a:tbl>
              <a:tblPr/>
              <a:tblGrid>
                <a:gridCol w="863600"/>
              </a:tblGrid>
              <a:tr h="51244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1.2 Учет расхода шаров 1%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Group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102200"/>
              </p:ext>
            </p:extLst>
          </p:nvPr>
        </p:nvGraphicFramePr>
        <p:xfrm>
          <a:off x="5508625" y="5536654"/>
          <a:ext cx="609600" cy="512445"/>
        </p:xfrm>
        <a:graphic>
          <a:graphicData uri="http://schemas.openxmlformats.org/drawingml/2006/table">
            <a:tbl>
              <a:tblPr/>
              <a:tblGrid>
                <a:gridCol w="609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2.Цена шаров 41%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559481"/>
              </p:ext>
            </p:extLst>
          </p:nvPr>
        </p:nvGraphicFramePr>
        <p:xfrm>
          <a:off x="4716463" y="4744492"/>
          <a:ext cx="1219200" cy="190500"/>
        </p:xfrm>
        <a:graphic>
          <a:graphicData uri="http://schemas.openxmlformats.org/drawingml/2006/table">
            <a:tbl>
              <a:tblPr/>
              <a:tblGrid>
                <a:gridCol w="12192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2.2 Поставщики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Group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925831"/>
              </p:ext>
            </p:extLst>
          </p:nvPr>
        </p:nvGraphicFramePr>
        <p:xfrm>
          <a:off x="4859338" y="1072604"/>
          <a:ext cx="647700" cy="512445"/>
        </p:xfrm>
        <a:graphic>
          <a:graphicData uri="http://schemas.openxmlformats.org/drawingml/2006/table">
            <a:tbl>
              <a:tblPr/>
              <a:tblGrid>
                <a:gridCol w="6477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1.Расход шаров 51%</a:t>
                      </a:r>
                    </a:p>
                  </a:txBody>
                  <a:tcPr marL="9525" marR="9525" marT="952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Group 1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218632"/>
              </p:ext>
            </p:extLst>
          </p:nvPr>
        </p:nvGraphicFramePr>
        <p:xfrm>
          <a:off x="323850" y="2296567"/>
          <a:ext cx="609600" cy="680085"/>
        </p:xfrm>
        <a:graphic>
          <a:graphicData uri="http://schemas.openxmlformats.org/drawingml/2006/table">
            <a:tbl>
              <a:tblPr/>
              <a:tblGrid>
                <a:gridCol w="609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1.1 Качество шаров 50%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Group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535641"/>
              </p:ext>
            </p:extLst>
          </p:nvPr>
        </p:nvGraphicFramePr>
        <p:xfrm>
          <a:off x="1835150" y="3233192"/>
          <a:ext cx="1041400" cy="512445"/>
        </p:xfrm>
        <a:graphic>
          <a:graphicData uri="http://schemas.openxmlformats.org/drawingml/2006/table">
            <a:tbl>
              <a:tblPr/>
              <a:tblGrid>
                <a:gridCol w="10414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1.1.5 Геометрическая форма шара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Group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951042"/>
              </p:ext>
            </p:extLst>
          </p:nvPr>
        </p:nvGraphicFramePr>
        <p:xfrm>
          <a:off x="3132138" y="3233192"/>
          <a:ext cx="609600" cy="512445"/>
        </p:xfrm>
        <a:graphic>
          <a:graphicData uri="http://schemas.openxmlformats.org/drawingml/2006/table">
            <a:tbl>
              <a:tblPr/>
              <a:tblGrid>
                <a:gridCol w="609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1.1.6 Диаметр шара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Group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598044"/>
              </p:ext>
            </p:extLst>
          </p:nvPr>
        </p:nvGraphicFramePr>
        <p:xfrm>
          <a:off x="900113" y="1793329"/>
          <a:ext cx="936104" cy="381000"/>
        </p:xfrm>
        <a:graphic>
          <a:graphicData uri="http://schemas.openxmlformats.org/drawingml/2006/table">
            <a:tbl>
              <a:tblPr/>
              <a:tblGrid>
                <a:gridCol w="936104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1.1.1 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Хим.состав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cxnSp>
        <p:nvCxnSpPr>
          <p:cNvPr id="14" name="Прямая со стрелкой 13"/>
          <p:cNvCxnSpPr/>
          <p:nvPr/>
        </p:nvCxnSpPr>
        <p:spPr>
          <a:xfrm flipV="1">
            <a:off x="971550" y="4025354"/>
            <a:ext cx="6264275" cy="158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Group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464400"/>
              </p:ext>
            </p:extLst>
          </p:nvPr>
        </p:nvGraphicFramePr>
        <p:xfrm>
          <a:off x="684213" y="3233192"/>
          <a:ext cx="936625" cy="344805"/>
        </p:xfrm>
        <a:graphic>
          <a:graphicData uri="http://schemas.openxmlformats.org/drawingml/2006/table">
            <a:tbl>
              <a:tblPr/>
              <a:tblGrid>
                <a:gridCol w="93662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1.1.4 Качество поверхности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Group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176272"/>
              </p:ext>
            </p:extLst>
          </p:nvPr>
        </p:nvGraphicFramePr>
        <p:xfrm>
          <a:off x="2051050" y="1648867"/>
          <a:ext cx="1008063" cy="512445"/>
        </p:xfrm>
        <a:graphic>
          <a:graphicData uri="http://schemas.openxmlformats.org/drawingml/2006/table">
            <a:tbl>
              <a:tblPr/>
              <a:tblGrid>
                <a:gridCol w="1008063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1.1.2 Наличие внутренних дефектов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cxnSp>
        <p:nvCxnSpPr>
          <p:cNvPr id="17" name="Прямая со стрелкой 16"/>
          <p:cNvCxnSpPr/>
          <p:nvPr/>
        </p:nvCxnSpPr>
        <p:spPr>
          <a:xfrm>
            <a:off x="900113" y="2728367"/>
            <a:ext cx="453548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1403350" y="2152104"/>
            <a:ext cx="577850" cy="577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2627313" y="2152104"/>
            <a:ext cx="433387" cy="5778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/>
          <p:nvPr/>
        </p:nvCxnSpPr>
        <p:spPr>
          <a:xfrm flipV="1">
            <a:off x="1187450" y="2728367"/>
            <a:ext cx="431800" cy="5032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3563938" y="2152104"/>
            <a:ext cx="431800" cy="57626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 flipV="1">
            <a:off x="2411413" y="2728367"/>
            <a:ext cx="431800" cy="5032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5148263" y="1577429"/>
            <a:ext cx="647700" cy="24479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aphicFrame>
        <p:nvGraphicFramePr>
          <p:cNvPr id="24" name="Group 1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902912"/>
              </p:ext>
            </p:extLst>
          </p:nvPr>
        </p:nvGraphicFramePr>
        <p:xfrm>
          <a:off x="3995738" y="5033417"/>
          <a:ext cx="609600" cy="512445"/>
        </p:xfrm>
        <a:graphic>
          <a:graphicData uri="http://schemas.openxmlformats.org/drawingml/2006/table">
            <a:tbl>
              <a:tblPr/>
              <a:tblGrid>
                <a:gridCol w="609600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2.2.1 Входной контроль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cxnSp>
        <p:nvCxnSpPr>
          <p:cNvPr id="25" name="Прямая со стрелкой 24"/>
          <p:cNvCxnSpPr/>
          <p:nvPr/>
        </p:nvCxnSpPr>
        <p:spPr>
          <a:xfrm flipV="1">
            <a:off x="5867400" y="4025354"/>
            <a:ext cx="649288" cy="15271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 flipV="1">
            <a:off x="4572000" y="4960392"/>
            <a:ext cx="504825" cy="2873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V="1">
            <a:off x="5724525" y="4601617"/>
            <a:ext cx="576263" cy="14446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Group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065755"/>
              </p:ext>
            </p:extLst>
          </p:nvPr>
        </p:nvGraphicFramePr>
        <p:xfrm>
          <a:off x="3203575" y="1648867"/>
          <a:ext cx="720725" cy="512445"/>
        </p:xfrm>
        <a:graphic>
          <a:graphicData uri="http://schemas.openxmlformats.org/drawingml/2006/table">
            <a:tbl>
              <a:tblPr/>
              <a:tblGrid>
                <a:gridCol w="720725"/>
              </a:tblGrid>
              <a:tr h="44041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1.1.3 Объемная твердость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cxnSp>
        <p:nvCxnSpPr>
          <p:cNvPr id="29" name="Прямая со стрелкой 28"/>
          <p:cNvCxnSpPr/>
          <p:nvPr/>
        </p:nvCxnSpPr>
        <p:spPr>
          <a:xfrm flipV="1">
            <a:off x="3419475" y="2728367"/>
            <a:ext cx="431800" cy="50323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>
            <a:off x="5580063" y="2368004"/>
            <a:ext cx="720725" cy="7207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Group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17534"/>
              </p:ext>
            </p:extLst>
          </p:nvPr>
        </p:nvGraphicFramePr>
        <p:xfrm>
          <a:off x="755650" y="5457279"/>
          <a:ext cx="1223963" cy="512445"/>
        </p:xfrm>
        <a:graphic>
          <a:graphicData uri="http://schemas.openxmlformats.org/drawingml/2006/table">
            <a:tbl>
              <a:tblPr/>
              <a:tblGrid>
                <a:gridCol w="1223963"/>
              </a:tblGrid>
              <a:tr h="47379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3.Расход эл.энергии на измельчение 8%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cxnSp>
        <p:nvCxnSpPr>
          <p:cNvPr id="32" name="Прямая со стрелкой 31"/>
          <p:cNvCxnSpPr/>
          <p:nvPr/>
        </p:nvCxnSpPr>
        <p:spPr>
          <a:xfrm flipV="1">
            <a:off x="1403350" y="4025354"/>
            <a:ext cx="1152525" cy="14557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  <a:effectLst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aphicFrame>
        <p:nvGraphicFramePr>
          <p:cNvPr id="33" name="Group 1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130428"/>
              </p:ext>
            </p:extLst>
          </p:nvPr>
        </p:nvGraphicFramePr>
        <p:xfrm>
          <a:off x="2411413" y="4744492"/>
          <a:ext cx="936625" cy="344805"/>
        </p:xfrm>
        <a:graphic>
          <a:graphicData uri="http://schemas.openxmlformats.org/drawingml/2006/table">
            <a:tbl>
              <a:tblPr/>
              <a:tblGrid>
                <a:gridCol w="936625"/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3.1 Учет эл.энергии</a:t>
                      </a:r>
                    </a:p>
                  </a:txBody>
                  <a:tcPr marL="9525" marR="9525" marT="9525" marB="0" anchor="b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cxnSp>
        <p:nvCxnSpPr>
          <p:cNvPr id="34" name="Прямая со стрелкой 33"/>
          <p:cNvCxnSpPr/>
          <p:nvPr/>
        </p:nvCxnSpPr>
        <p:spPr>
          <a:xfrm flipH="1">
            <a:off x="1908175" y="4888954"/>
            <a:ext cx="5032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77"/>
          <p:cNvSpPr txBox="1">
            <a:spLocks noChangeArrowheads="1"/>
          </p:cNvSpPr>
          <p:nvPr/>
        </p:nvSpPr>
        <p:spPr bwMode="auto">
          <a:xfrm>
            <a:off x="179512" y="87015"/>
            <a:ext cx="87137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 u="sng" dirty="0" smtClean="0">
                <a:cs typeface="Times New Roman" pitchFamily="18" charset="0"/>
              </a:rPr>
              <a:t>АНАЛИЗ ФАКТОРОВ, ВЛИЯЮЩИХ НА </a:t>
            </a:r>
            <a:r>
              <a:rPr lang="en-US" sz="2400" b="1" u="sng" dirty="0" smtClean="0">
                <a:cs typeface="Times New Roman" pitchFamily="18" charset="0"/>
              </a:rPr>
              <a:t>TCO</a:t>
            </a:r>
            <a:r>
              <a:rPr lang="ru-RU" sz="2400" b="1" u="sng" dirty="0" smtClean="0">
                <a:cs typeface="Times New Roman" pitchFamily="18" charset="0"/>
              </a:rPr>
              <a:t>*</a:t>
            </a:r>
            <a:r>
              <a:rPr lang="en-US" sz="2400" b="1" u="sng" dirty="0" smtClean="0">
                <a:cs typeface="Times New Roman" pitchFamily="18" charset="0"/>
              </a:rPr>
              <a:t> </a:t>
            </a:r>
            <a:r>
              <a:rPr lang="ru-RU" sz="2400" b="1" u="sng" dirty="0" smtClean="0">
                <a:cs typeface="Times New Roman" pitchFamily="18" charset="0"/>
              </a:rPr>
              <a:t>МШ**</a:t>
            </a:r>
            <a:endParaRPr lang="ru-RU" sz="2400" b="1" u="sng" dirty="0">
              <a:cs typeface="Times New Roman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5987" y="6381328"/>
            <a:ext cx="74705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 smtClean="0">
                <a:cs typeface="Times New Roman" pitchFamily="18" charset="0"/>
              </a:rPr>
              <a:t>*- Совокупная стоимость владения активом</a:t>
            </a:r>
          </a:p>
          <a:p>
            <a:r>
              <a:rPr lang="ru-RU" sz="800" dirty="0" smtClean="0">
                <a:cs typeface="Times New Roman" pitchFamily="18" charset="0"/>
              </a:rPr>
              <a:t>** - Используемый </a:t>
            </a:r>
            <a:r>
              <a:rPr lang="ru-RU" sz="800" dirty="0">
                <a:cs typeface="Times New Roman" pitchFamily="18" charset="0"/>
              </a:rPr>
              <a:t>инструмент – диаграмма </a:t>
            </a:r>
            <a:r>
              <a:rPr lang="ru-RU" sz="800" dirty="0" smtClean="0">
                <a:cs typeface="Times New Roman" pitchFamily="18" charset="0"/>
              </a:rPr>
              <a:t>Исикавы (в отечественной литературе часто можно встретить название «рыбья кость»)</a:t>
            </a:r>
            <a:endParaRPr lang="ru-RU" sz="800" dirty="0"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15987" y="657225"/>
            <a:ext cx="8920509" cy="565209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51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77"/>
          <p:cNvSpPr txBox="1">
            <a:spLocks noChangeArrowheads="1"/>
          </p:cNvSpPr>
          <p:nvPr/>
        </p:nvSpPr>
        <p:spPr bwMode="auto">
          <a:xfrm>
            <a:off x="0" y="-66293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u="sng" dirty="0" smtClean="0">
                <a:cs typeface="Times New Roman" pitchFamily="18" charset="0"/>
              </a:rPr>
              <a:t>ПРОБЛЕМА ВЫСОКОЙ СОВОКУПНОЙ СТОИМОСТИ ВЛАДЕНИЯ </a:t>
            </a:r>
            <a:r>
              <a:rPr lang="en-IE" sz="2400" b="1" u="sng" dirty="0" smtClean="0">
                <a:cs typeface="Times New Roman" pitchFamily="18" charset="0"/>
              </a:rPr>
              <a:t>(TCO)</a:t>
            </a:r>
            <a:r>
              <a:rPr lang="ru-RU" sz="2400" b="1" u="sng" dirty="0" smtClean="0">
                <a:cs typeface="Times New Roman" pitchFamily="18" charset="0"/>
              </a:rPr>
              <a:t> МЕЛЮЩИМИ ШАРАМИ (АНАЛИТИКА)</a:t>
            </a:r>
            <a:r>
              <a:rPr lang="en-IE" sz="2400" b="1" u="sng" dirty="0" smtClean="0">
                <a:cs typeface="Times New Roman" pitchFamily="18" charset="0"/>
              </a:rPr>
              <a:t> </a:t>
            </a:r>
            <a:endParaRPr lang="ru-RU" sz="2400" b="1" u="sng" dirty="0">
              <a:cs typeface="Times New Roman" pitchFamily="18" charset="0"/>
            </a:endParaRPr>
          </a:p>
        </p:txBody>
      </p:sp>
      <p:sp>
        <p:nvSpPr>
          <p:cNvPr id="28672" name="Прямоугольник 28671"/>
          <p:cNvSpPr/>
          <p:nvPr/>
        </p:nvSpPr>
        <p:spPr>
          <a:xfrm>
            <a:off x="5148064" y="1844824"/>
            <a:ext cx="3672408" cy="504056"/>
          </a:xfrm>
          <a:prstGeom prst="rect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Расход шаров </a:t>
            </a:r>
            <a:r>
              <a:rPr lang="ru-RU" sz="1400" b="1" u="sng" dirty="0" smtClean="0">
                <a:solidFill>
                  <a:schemeClr val="bg1"/>
                </a:solidFill>
              </a:rPr>
              <a:t>51 %</a:t>
            </a:r>
          </a:p>
          <a:p>
            <a:pPr algn="ctr"/>
            <a:r>
              <a:rPr lang="ru-RU" sz="1400" b="1" u="sng" dirty="0" smtClean="0">
                <a:solidFill>
                  <a:schemeClr val="bg1"/>
                </a:solidFill>
              </a:rPr>
              <a:t>(низкое качество шаров)</a:t>
            </a:r>
            <a:endParaRPr lang="ru-RU" sz="1400" b="1" u="sng" dirty="0">
              <a:solidFill>
                <a:schemeClr val="bg1"/>
              </a:solidFill>
            </a:endParaRPr>
          </a:p>
        </p:txBody>
      </p:sp>
      <p:sp>
        <p:nvSpPr>
          <p:cNvPr id="51" name="Прямоугольник 50"/>
          <p:cNvSpPr/>
          <p:nvPr/>
        </p:nvSpPr>
        <p:spPr>
          <a:xfrm>
            <a:off x="5148064" y="2492896"/>
            <a:ext cx="3672408" cy="432048"/>
          </a:xfrm>
          <a:prstGeom prst="rect">
            <a:avLst/>
          </a:prstGeom>
          <a:solidFill>
            <a:srgbClr val="FF0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Цена шаров </a:t>
            </a:r>
            <a:r>
              <a:rPr lang="ru-RU" sz="1400" b="1" u="sng" dirty="0" smtClean="0">
                <a:solidFill>
                  <a:schemeClr val="bg1"/>
                </a:solidFill>
              </a:rPr>
              <a:t>41 %</a:t>
            </a:r>
          </a:p>
          <a:p>
            <a:pPr algn="ctr"/>
            <a:r>
              <a:rPr lang="ru-RU" sz="1400" b="1" u="sng" dirty="0" smtClean="0">
                <a:solidFill>
                  <a:schemeClr val="bg1"/>
                </a:solidFill>
              </a:rPr>
              <a:t>(высокая себестоимость шаров)</a:t>
            </a:r>
            <a:endParaRPr lang="ru-RU" sz="1400" b="1" u="sng" dirty="0">
              <a:solidFill>
                <a:schemeClr val="bg1"/>
              </a:solidFill>
            </a:endParaRPr>
          </a:p>
        </p:txBody>
      </p:sp>
      <p:sp>
        <p:nvSpPr>
          <p:cNvPr id="52" name="Прямоугольник 51"/>
          <p:cNvSpPr/>
          <p:nvPr/>
        </p:nvSpPr>
        <p:spPr>
          <a:xfrm>
            <a:off x="5148064" y="3068960"/>
            <a:ext cx="3672408" cy="504056"/>
          </a:xfrm>
          <a:prstGeom prst="rect">
            <a:avLst/>
          </a:prstGeom>
          <a:solidFill>
            <a:srgbClr val="92D05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Расход электрической энергии на измельчение </a:t>
            </a:r>
            <a:r>
              <a:rPr lang="ru-RU" sz="1400" b="1" u="sng" dirty="0" smtClean="0">
                <a:solidFill>
                  <a:schemeClr val="tx1"/>
                </a:solidFill>
              </a:rPr>
              <a:t>8 %</a:t>
            </a:r>
            <a:endParaRPr lang="ru-RU" sz="1400" b="1" u="sng" dirty="0">
              <a:solidFill>
                <a:schemeClr val="tx1"/>
              </a:solidFill>
            </a:endParaRPr>
          </a:p>
        </p:txBody>
      </p:sp>
      <p:sp>
        <p:nvSpPr>
          <p:cNvPr id="28685" name="Прямоугольник 28684"/>
          <p:cNvSpPr/>
          <p:nvPr/>
        </p:nvSpPr>
        <p:spPr>
          <a:xfrm>
            <a:off x="5004048" y="908720"/>
            <a:ext cx="3960440" cy="2808312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61" y="887021"/>
            <a:ext cx="4681071" cy="3118043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29698" name="Picture 2" descr="C:\Users\Сергей\Desktop\5305bfbbf75778646f21ff3e71ff341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34" y="959029"/>
            <a:ext cx="990072" cy="52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7" y="4005064"/>
            <a:ext cx="5047199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082756" y="1403484"/>
            <a:ext cx="3803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E" b="1" u="sng" dirty="0" smtClean="0">
                <a:cs typeface="Times New Roman" pitchFamily="18" charset="0"/>
              </a:rPr>
              <a:t>TCO </a:t>
            </a:r>
            <a:r>
              <a:rPr lang="ru-RU" b="1" u="sng" dirty="0" smtClean="0">
                <a:cs typeface="Times New Roman" pitchFamily="18" charset="0"/>
              </a:rPr>
              <a:t>мелющих шаров в ОАО «СГОК»</a:t>
            </a:r>
            <a:r>
              <a:rPr lang="en-IE" b="1" u="sng" dirty="0" smtClean="0">
                <a:cs typeface="Times New Roman" pitchFamily="18" charset="0"/>
              </a:rPr>
              <a:t> </a:t>
            </a:r>
            <a:endParaRPr lang="ru-RU" b="1" u="sng" dirty="0">
              <a:cs typeface="Times New Roman" pitchFamily="18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011849"/>
              </p:ext>
            </p:extLst>
          </p:nvPr>
        </p:nvGraphicFramePr>
        <p:xfrm>
          <a:off x="5076057" y="4149081"/>
          <a:ext cx="3960440" cy="2376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199"/>
                <a:gridCol w="1080120"/>
                <a:gridCol w="1080121"/>
              </a:tblGrid>
              <a:tr h="34257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/>
                        <a:t>годовые</a:t>
                      </a:r>
                      <a:r>
                        <a:rPr lang="ru-RU" sz="1200" baseline="0" dirty="0" smtClean="0"/>
                        <a:t> параметры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u="sng" dirty="0" smtClean="0">
                          <a:cs typeface="Times New Roman" pitchFamily="18" charset="0"/>
                        </a:rPr>
                        <a:t>ОАО «СГОК»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1" u="sng" dirty="0" smtClean="0">
                          <a:cs typeface="Times New Roman" pitchFamily="18" charset="0"/>
                        </a:rPr>
                        <a:t>РФ</a:t>
                      </a:r>
                    </a:p>
                  </a:txBody>
                  <a:tcPr/>
                </a:tc>
              </a:tr>
              <a:tr h="34257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Потребление</a:t>
                      </a:r>
                      <a:r>
                        <a:rPr lang="ru-RU" sz="1400" dirty="0" smtClean="0"/>
                        <a:t>, тыс.</a:t>
                      </a:r>
                      <a:r>
                        <a:rPr lang="ru-RU" sz="1400" baseline="0" dirty="0" smtClean="0"/>
                        <a:t> т.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u="none" dirty="0" smtClean="0">
                          <a:cs typeface="Times New Roman" pitchFamily="18" charset="0"/>
                        </a:rPr>
                        <a:t>47,9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u="none" dirty="0" smtClean="0">
                          <a:cs typeface="Times New Roman" pitchFamily="18" charset="0"/>
                        </a:rPr>
                        <a:t>609</a:t>
                      </a:r>
                    </a:p>
                  </a:txBody>
                  <a:tcPr/>
                </a:tc>
              </a:tr>
              <a:tr h="342570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Затраты</a:t>
                      </a:r>
                      <a:r>
                        <a:rPr lang="ru-RU" sz="1400" dirty="0" smtClean="0"/>
                        <a:t>, млн. руб.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u="none" dirty="0" smtClean="0">
                          <a:cs typeface="Times New Roman" pitchFamily="18" charset="0"/>
                        </a:rPr>
                        <a:t>1 916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u="non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itchFamily="18" charset="0"/>
                        </a:rPr>
                        <a:t>24 360</a:t>
                      </a:r>
                    </a:p>
                  </a:txBody>
                  <a:tcPr/>
                </a:tc>
              </a:tr>
              <a:tr h="561897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/>
                        <a:t>ТСО</a:t>
                      </a:r>
                      <a:r>
                        <a:rPr lang="ru-RU" sz="1400" dirty="0" smtClean="0"/>
                        <a:t>,</a:t>
                      </a:r>
                      <a:r>
                        <a:rPr lang="ru-RU" sz="1400" baseline="0" dirty="0" smtClean="0"/>
                        <a:t> млн. руб.</a:t>
                      </a:r>
                      <a:endParaRPr lang="ru-RU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u="non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Times New Roman" pitchFamily="18" charset="0"/>
                        </a:rPr>
                        <a:t>4 673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dirty="0" smtClean="0">
                          <a:cs typeface="Times New Roman" pitchFamily="18" charset="0"/>
                        </a:rPr>
                        <a:t>зависит</a:t>
                      </a:r>
                      <a:r>
                        <a:rPr lang="ru-RU" sz="1400" b="0" u="none" baseline="0" dirty="0" smtClean="0">
                          <a:cs typeface="Times New Roman" pitchFamily="18" charset="0"/>
                        </a:rPr>
                        <a:t> от отрасли</a:t>
                      </a:r>
                      <a:endParaRPr lang="ru-RU" sz="1400" b="0" u="none" dirty="0" smtClean="0"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786656">
                <a:tc>
                  <a:txBody>
                    <a:bodyPr/>
                    <a:lstStyle/>
                    <a:p>
                      <a:pPr algn="ctr"/>
                      <a:r>
                        <a:rPr lang="ru-RU" sz="1400" b="1" dirty="0" smtClean="0">
                          <a:solidFill>
                            <a:schemeClr val="bg1"/>
                          </a:solidFill>
                        </a:rPr>
                        <a:t>Упущенная выгода на 1</a:t>
                      </a:r>
                      <a:r>
                        <a:rPr lang="ru-RU" sz="1400" b="1" baseline="0" dirty="0" smtClean="0">
                          <a:solidFill>
                            <a:schemeClr val="bg1"/>
                          </a:solidFill>
                        </a:rPr>
                        <a:t> % снижения </a:t>
                      </a:r>
                      <a:r>
                        <a:rPr lang="en-IE" sz="1400" b="1" baseline="0" dirty="0" smtClean="0">
                          <a:solidFill>
                            <a:schemeClr val="bg1"/>
                          </a:solidFill>
                        </a:rPr>
                        <a:t>TCO</a:t>
                      </a:r>
                      <a:r>
                        <a:rPr lang="en-IE" sz="1400" baseline="0" dirty="0" smtClean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ru-RU" sz="1400" baseline="0" dirty="0" smtClean="0">
                          <a:solidFill>
                            <a:schemeClr val="bg1"/>
                          </a:solidFill>
                        </a:rPr>
                        <a:t>млн. руб.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0" u="none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Times New Roman" pitchFamily="18" charset="0"/>
                        </a:rPr>
                        <a:t>46,7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u="none" dirty="0" smtClean="0">
                          <a:cs typeface="Times New Roman" pitchFamily="18" charset="0"/>
                        </a:rPr>
                        <a:t>зависит</a:t>
                      </a:r>
                      <a:r>
                        <a:rPr lang="ru-RU" sz="1400" b="0" u="none" baseline="0" dirty="0" smtClean="0">
                          <a:cs typeface="Times New Roman" pitchFamily="18" charset="0"/>
                        </a:rPr>
                        <a:t> от отрасли</a:t>
                      </a:r>
                      <a:endParaRPr lang="ru-RU" sz="1400" b="0" u="none" dirty="0" smtClean="0"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Прямоугольник 3"/>
          <p:cNvSpPr/>
          <p:nvPr/>
        </p:nvSpPr>
        <p:spPr>
          <a:xfrm>
            <a:off x="3275856" y="2708920"/>
            <a:ext cx="21602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499992" y="4793704"/>
            <a:ext cx="28803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419872" y="2596262"/>
            <a:ext cx="260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b="1" dirty="0" smtClean="0">
                <a:solidFill>
                  <a:srgbClr val="FF0000"/>
                </a:solidFill>
                <a:cs typeface="Times New Roman" pitchFamily="18" charset="0"/>
              </a:rPr>
              <a:t>!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744040" y="4643844"/>
            <a:ext cx="260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b="1" dirty="0" smtClean="0">
                <a:solidFill>
                  <a:srgbClr val="FF0000"/>
                </a:solidFill>
                <a:cs typeface="Times New Roman" pitchFamily="18" charset="0"/>
              </a:rPr>
              <a:t>!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46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6452592" y="97468"/>
            <a:ext cx="2583904" cy="642787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07504" y="97468"/>
            <a:ext cx="6192688" cy="6427876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endParaRPr lang="ru-RU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9860" y="1667533"/>
            <a:ext cx="5140252" cy="498598"/>
          </a:xfrm>
          <a:prstGeom prst="rect">
            <a:avLst/>
          </a:prstGeom>
          <a:noFill/>
          <a:ln w="12700" cap="rnd">
            <a:noFill/>
          </a:ln>
          <a:effectLst/>
        </p:spPr>
        <p:txBody>
          <a:bodyPr vert="horz" wrap="square" lIns="0" tIns="0" rIns="0" bIns="0" rtlCol="0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bg2"/>
              </a:buClr>
            </a:pPr>
            <a:r>
              <a:rPr lang="ru-RU" b="1" dirty="0" smtClean="0">
                <a:solidFill>
                  <a:srgbClr val="000000"/>
                </a:solidFill>
                <a:cs typeface="Arial" pitchFamily="34" charset="0"/>
              </a:rPr>
              <a:t>Историческая динамика цен* на мелющие шары,</a:t>
            </a:r>
          </a:p>
          <a:p>
            <a:pPr algn="ctr">
              <a:lnSpc>
                <a:spcPct val="90000"/>
              </a:lnSpc>
              <a:buClr>
                <a:schemeClr val="bg2"/>
              </a:buClr>
            </a:pPr>
            <a:r>
              <a:rPr lang="ru-RU" dirty="0" smtClean="0">
                <a:solidFill>
                  <a:srgbClr val="000000"/>
                </a:solidFill>
                <a:cs typeface="Arial" pitchFamily="34" charset="0"/>
              </a:rPr>
              <a:t>тыс. руб. / тн</a:t>
            </a:r>
            <a:endParaRPr lang="en-US" dirty="0" smtClean="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110" y="5949280"/>
            <a:ext cx="6400800" cy="368300"/>
          </a:xfrm>
          <a:prstGeom prst="rect">
            <a:avLst/>
          </a:prstGeom>
          <a:noFill/>
          <a:ln w="635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6350" cap="rnd">
                <a:solidFill>
                  <a:srgbClr val="ADABA1"/>
                </a:solidFill>
              </a14:hiddenLine>
            </a:ext>
          </a:extLst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ru-RU" sz="800" dirty="0" smtClean="0">
                <a:latin typeface="Arial"/>
              </a:rPr>
              <a:t>Источник: СГОК ПАО «НЛМК», анализ</a:t>
            </a:r>
            <a:r>
              <a:rPr lang="en-US" sz="800" dirty="0" smtClean="0">
                <a:latin typeface="Arial"/>
              </a:rPr>
              <a:t> A.T. Kearney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44800" y="692696"/>
            <a:ext cx="5695352" cy="664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 smtClean="0"/>
              <a:t>В 2015-2017 годах динамика цен на мелющие шары отражала изменение цен на сталь с лагом в 3-6 месяцев </a:t>
            </a:r>
            <a:endParaRPr lang="en-US" sz="1800" dirty="0"/>
          </a:p>
        </p:txBody>
      </p:sp>
      <p:cxnSp>
        <p:nvCxnSpPr>
          <p:cNvPr id="68" name="Straight Connector 22"/>
          <p:cNvCxnSpPr/>
          <p:nvPr>
            <p:custDataLst>
              <p:tags r:id="rId1"/>
            </p:custDataLst>
          </p:nvPr>
        </p:nvCxnSpPr>
        <p:spPr bwMode="gray">
          <a:xfrm>
            <a:off x="244178" y="4694287"/>
            <a:ext cx="328612" cy="0"/>
          </a:xfrm>
          <a:prstGeom prst="line">
            <a:avLst/>
          </a:prstGeom>
          <a:ln w="19050" cap="flat">
            <a:solidFill>
              <a:srgbClr val="77824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12"/>
          <p:cNvCxnSpPr/>
          <p:nvPr>
            <p:custDataLst>
              <p:tags r:id="rId2"/>
            </p:custDataLst>
          </p:nvPr>
        </p:nvCxnSpPr>
        <p:spPr bwMode="gray">
          <a:xfrm>
            <a:off x="244178" y="4506962"/>
            <a:ext cx="328612" cy="0"/>
          </a:xfrm>
          <a:prstGeom prst="line">
            <a:avLst/>
          </a:prstGeom>
          <a:ln w="19050" cap="flat">
            <a:solidFill>
              <a:srgbClr val="9B1717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26"/>
          <p:cNvCxnSpPr/>
          <p:nvPr>
            <p:custDataLst>
              <p:tags r:id="rId3"/>
            </p:custDataLst>
          </p:nvPr>
        </p:nvCxnSpPr>
        <p:spPr bwMode="gray">
          <a:xfrm>
            <a:off x="3024758" y="4694287"/>
            <a:ext cx="328613" cy="0"/>
          </a:xfrm>
          <a:prstGeom prst="line">
            <a:avLst/>
          </a:prstGeom>
          <a:ln w="28575" cap="flat">
            <a:solidFill>
              <a:srgbClr val="FCA248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25"/>
          <p:cNvCxnSpPr/>
          <p:nvPr>
            <p:custDataLst>
              <p:tags r:id="rId4"/>
            </p:custDataLst>
          </p:nvPr>
        </p:nvCxnSpPr>
        <p:spPr bwMode="gray">
          <a:xfrm>
            <a:off x="3024758" y="4506962"/>
            <a:ext cx="328613" cy="0"/>
          </a:xfrm>
          <a:prstGeom prst="line">
            <a:avLst/>
          </a:prstGeom>
          <a:ln w="19050" cap="flat">
            <a:solidFill>
              <a:srgbClr val="36408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46"/>
          <p:cNvCxnSpPr/>
          <p:nvPr>
            <p:custDataLst>
              <p:tags r:id="rId5"/>
            </p:custDataLst>
          </p:nvPr>
        </p:nvCxnSpPr>
        <p:spPr bwMode="gray">
          <a:xfrm>
            <a:off x="3188271" y="4638724"/>
            <a:ext cx="0" cy="111125"/>
          </a:xfrm>
          <a:prstGeom prst="line">
            <a:avLst/>
          </a:prstGeom>
          <a:ln w="9525" cap="flat">
            <a:solidFill>
              <a:srgbClr val="FCA248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41"/>
          <p:cNvCxnSpPr/>
          <p:nvPr>
            <p:custDataLst>
              <p:tags r:id="rId6"/>
            </p:custDataLst>
          </p:nvPr>
        </p:nvCxnSpPr>
        <p:spPr bwMode="gray">
          <a:xfrm flipH="1">
            <a:off x="3132708" y="4638724"/>
            <a:ext cx="111125" cy="111125"/>
          </a:xfrm>
          <a:prstGeom prst="line">
            <a:avLst/>
          </a:prstGeom>
          <a:ln w="9525" cap="flat">
            <a:solidFill>
              <a:srgbClr val="FCA248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34"/>
          <p:cNvCxnSpPr/>
          <p:nvPr>
            <p:custDataLst>
              <p:tags r:id="rId7"/>
            </p:custDataLst>
          </p:nvPr>
        </p:nvCxnSpPr>
        <p:spPr bwMode="gray">
          <a:xfrm>
            <a:off x="3132708" y="4638724"/>
            <a:ext cx="111125" cy="111125"/>
          </a:xfrm>
          <a:prstGeom prst="line">
            <a:avLst/>
          </a:prstGeom>
          <a:ln w="9525" cap="flat">
            <a:solidFill>
              <a:srgbClr val="FCA248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Diamond 131"/>
          <p:cNvSpPr/>
          <p:nvPr>
            <p:custDataLst>
              <p:tags r:id="rId8"/>
            </p:custDataLst>
          </p:nvPr>
        </p:nvSpPr>
        <p:spPr bwMode="auto">
          <a:xfrm>
            <a:off x="3145408" y="4464099"/>
            <a:ext cx="85725" cy="85725"/>
          </a:xfrm>
          <a:prstGeom prst="diamond">
            <a:avLst/>
          </a:prstGeom>
          <a:solidFill>
            <a:srgbClr val="364086"/>
          </a:solidFill>
          <a:ln w="9525" cap="flat">
            <a:solidFill>
              <a:srgbClr val="364086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40"/>
          <p:cNvSpPr/>
          <p:nvPr>
            <p:custDataLst>
              <p:tags r:id="rId9"/>
            </p:custDataLst>
          </p:nvPr>
        </p:nvSpPr>
        <p:spPr bwMode="auto">
          <a:xfrm>
            <a:off x="364828" y="4651424"/>
            <a:ext cx="85725" cy="85725"/>
          </a:xfrm>
          <a:prstGeom prst="rect">
            <a:avLst/>
          </a:prstGeom>
          <a:solidFill>
            <a:srgbClr val="778242"/>
          </a:solidFill>
          <a:ln w="9525" cap="flat">
            <a:solidFill>
              <a:srgbClr val="77824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en-US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Oval 38"/>
          <p:cNvSpPr/>
          <p:nvPr>
            <p:custDataLst>
              <p:tags r:id="rId10"/>
            </p:custDataLst>
          </p:nvPr>
        </p:nvSpPr>
        <p:spPr bwMode="auto">
          <a:xfrm>
            <a:off x="364828" y="4464099"/>
            <a:ext cx="85725" cy="85725"/>
          </a:xfrm>
          <a:prstGeom prst="ellipse">
            <a:avLst/>
          </a:prstGeom>
          <a:solidFill>
            <a:srgbClr val="9B1717"/>
          </a:solidFill>
          <a:ln w="9525" cap="flat">
            <a:solidFill>
              <a:srgbClr val="9B171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3152" tIns="73152" rIns="73152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900"/>
              </a:spcBef>
            </a:pPr>
            <a:endParaRPr lang="de-DE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47"/>
          <p:cNvSpPr/>
          <p:nvPr>
            <p:custDataLst>
              <p:tags r:id="rId11"/>
            </p:custDataLst>
          </p:nvPr>
        </p:nvSpPr>
        <p:spPr bwMode="auto">
          <a:xfrm>
            <a:off x="623590" y="4437112"/>
            <a:ext cx="2508250" cy="136525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000" dirty="0" smtClean="0">
                <a:solidFill>
                  <a:schemeClr val="tx1"/>
                </a:solidFill>
                <a:cs typeface="Arial"/>
              </a:rPr>
              <a:t>Стальные шары, </a:t>
            </a:r>
            <a:r>
              <a:rPr lang="en-IE" sz="1000" dirty="0" smtClean="0">
                <a:solidFill>
                  <a:schemeClr val="tx1"/>
                </a:solidFill>
                <a:cs typeface="Arial"/>
              </a:rPr>
              <a:t>D 100 </a:t>
            </a:r>
            <a:r>
              <a:rPr lang="ru-RU" sz="1000" dirty="0" smtClean="0">
                <a:solidFill>
                  <a:schemeClr val="tx1"/>
                </a:solidFill>
                <a:cs typeface="Arial"/>
              </a:rPr>
              <a:t>мм, 3 гр. твердости</a:t>
            </a:r>
            <a:endParaRPr lang="en-US" sz="10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9" name="Rectangle 51"/>
          <p:cNvSpPr/>
          <p:nvPr>
            <p:custDataLst>
              <p:tags r:id="rId12"/>
            </p:custDataLst>
          </p:nvPr>
        </p:nvSpPr>
        <p:spPr bwMode="auto">
          <a:xfrm>
            <a:off x="623590" y="4624437"/>
            <a:ext cx="1473200" cy="136525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000" dirty="0" smtClean="0">
                <a:solidFill>
                  <a:schemeClr val="tx1"/>
                </a:solidFill>
                <a:cs typeface="Arial"/>
              </a:rPr>
              <a:t>Стальные шары, </a:t>
            </a:r>
            <a:r>
              <a:rPr lang="en-IE" sz="1000" dirty="0" smtClean="0">
                <a:solidFill>
                  <a:schemeClr val="tx1"/>
                </a:solidFill>
                <a:cs typeface="Arial"/>
              </a:rPr>
              <a:t>D 60 </a:t>
            </a:r>
            <a:r>
              <a:rPr lang="ru-RU" sz="1000" dirty="0" smtClean="0">
                <a:solidFill>
                  <a:schemeClr val="tx1"/>
                </a:solidFill>
                <a:cs typeface="Arial"/>
              </a:rPr>
              <a:t>мм, 2-3 гр. твердости</a:t>
            </a:r>
            <a:endParaRPr lang="en-US" sz="10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0" name="Rectangle 52"/>
          <p:cNvSpPr/>
          <p:nvPr>
            <p:custDataLst>
              <p:tags r:id="rId13"/>
            </p:custDataLst>
          </p:nvPr>
        </p:nvSpPr>
        <p:spPr bwMode="auto">
          <a:xfrm>
            <a:off x="3404171" y="4437112"/>
            <a:ext cx="1473200" cy="136525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000" dirty="0">
                <a:solidFill>
                  <a:schemeClr val="tx1"/>
                </a:solidFill>
                <a:cs typeface="Arial"/>
              </a:rPr>
              <a:t>Стальные шары, </a:t>
            </a:r>
            <a:r>
              <a:rPr lang="en-IE" sz="1000" dirty="0">
                <a:solidFill>
                  <a:schemeClr val="tx1"/>
                </a:solidFill>
                <a:cs typeface="Arial"/>
              </a:rPr>
              <a:t>D 60 </a:t>
            </a:r>
            <a:r>
              <a:rPr lang="ru-RU" sz="1000" dirty="0">
                <a:solidFill>
                  <a:schemeClr val="tx1"/>
                </a:solidFill>
                <a:cs typeface="Arial"/>
              </a:rPr>
              <a:t>мм, </a:t>
            </a:r>
            <a:r>
              <a:rPr lang="ru-RU" sz="1000" dirty="0" smtClean="0">
                <a:solidFill>
                  <a:schemeClr val="tx1"/>
                </a:solidFill>
                <a:cs typeface="Arial"/>
              </a:rPr>
              <a:t>2-3 гр</a:t>
            </a:r>
            <a:r>
              <a:rPr lang="ru-RU" sz="1000" dirty="0">
                <a:solidFill>
                  <a:schemeClr val="tx1"/>
                </a:solidFill>
                <a:cs typeface="Arial"/>
              </a:rPr>
              <a:t>. </a:t>
            </a:r>
            <a:r>
              <a:rPr lang="ru-RU" sz="1000" dirty="0" smtClean="0">
                <a:solidFill>
                  <a:schemeClr val="tx1"/>
                </a:solidFill>
                <a:cs typeface="Arial"/>
              </a:rPr>
              <a:t>твердости</a:t>
            </a:r>
            <a:endParaRPr lang="en-US" sz="1000" dirty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1" name="Rectangle 53"/>
          <p:cNvSpPr/>
          <p:nvPr>
            <p:custDataLst>
              <p:tags r:id="rId14"/>
            </p:custDataLst>
          </p:nvPr>
        </p:nvSpPr>
        <p:spPr bwMode="auto">
          <a:xfrm>
            <a:off x="3404171" y="4624437"/>
            <a:ext cx="2982913" cy="136525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EE24187-02D2-4C1C-B72E-27AE57451BBC}" type="datetime'''Котиров''ки Billet'' FOB Black &amp; Baltic Sea ports expo''rt'">
              <a:rPr lang="en-US" sz="1000">
                <a:solidFill>
                  <a:schemeClr val="tx1"/>
                </a:solidFill>
                <a:cs typeface="Arial"/>
              </a:rPr>
              <a:pPr/>
              <a:t>Котировки Billet FOB Black &amp; Baltic Sea ports export</a:t>
            </a:fld>
            <a:endParaRPr lang="en-US" sz="10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107504" y="5122004"/>
            <a:ext cx="6192688" cy="683260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  <a:extLst>
            <a:ext uri="{91240B29-F687-4F45-9708-019B960494DF}">
              <a14:hiddenLine xmlns:a14="http://schemas.microsoft.com/office/drawing/2010/main" w="6350">
                <a:solidFill>
                  <a:srgbClr val="ADABA1"/>
                </a:solidFill>
                <a:miter lim="800000"/>
              </a14:hiddenLine>
            </a:ext>
          </a:extLst>
        </p:spPr>
        <p:txBody>
          <a:bodyPr vert="horz" wrap="square" lIns="252476" tIns="76200" rIns="252476" bIns="7620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>
              <a:spcBef>
                <a:spcPts val="0"/>
              </a:spcBef>
            </a:pPr>
            <a:r>
              <a:rPr lang="ru-RU" sz="1800" b="1" spc="-10" dirty="0" smtClean="0">
                <a:latin typeface="+mj-lt"/>
              </a:rPr>
              <a:t>За исключением начала 201</a:t>
            </a:r>
            <a:r>
              <a:rPr lang="ru-RU" sz="1800" b="1" spc="-10" dirty="0">
                <a:latin typeface="+mj-lt"/>
              </a:rPr>
              <a:t>5</a:t>
            </a:r>
            <a:r>
              <a:rPr lang="ru-RU" sz="1800" b="1" spc="-10" dirty="0" smtClean="0">
                <a:latin typeface="+mj-lt"/>
              </a:rPr>
              <a:t> года, чугунные шары были стабильно дешевле стальных на </a:t>
            </a:r>
            <a:r>
              <a:rPr lang="en-US" sz="1800" b="1" spc="-10" dirty="0" smtClean="0">
                <a:latin typeface="+mj-lt"/>
              </a:rPr>
              <a:t>~</a:t>
            </a:r>
            <a:r>
              <a:rPr lang="ru-RU" sz="1800" b="1" spc="-10" dirty="0" smtClean="0">
                <a:latin typeface="+mj-lt"/>
              </a:rPr>
              <a:t>3500-5500 руб/тн</a:t>
            </a:r>
            <a:endParaRPr lang="en-US" sz="1800" b="1" spc="-10" dirty="0">
              <a:latin typeface="+mj-lt"/>
            </a:endParaRPr>
          </a:p>
        </p:txBody>
      </p:sp>
      <p:sp>
        <p:nvSpPr>
          <p:cNvPr id="83" name="Rectangle 4"/>
          <p:cNvSpPr>
            <a:spLocks noChangeArrowheads="1"/>
          </p:cNvSpPr>
          <p:nvPr/>
        </p:nvSpPr>
        <p:spPr bwMode="auto">
          <a:xfrm>
            <a:off x="48602" y="97468"/>
            <a:ext cx="90324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ru-RU" altLang="ru-RU" sz="2800" b="1" u="sng" dirty="0" smtClean="0">
                <a:latin typeface="+mj-lt"/>
              </a:rPr>
              <a:t>ДИНАМИКА ЦЕН НА МЕЛЮЩИЕ ШАРЫ , ОБЪЕМ РЫНКА</a:t>
            </a:r>
            <a:endParaRPr lang="ru-RU" altLang="ru-RU" sz="2800" b="1" u="sng" dirty="0">
              <a:latin typeface="+mj-lt"/>
            </a:endParaRPr>
          </a:p>
        </p:txBody>
      </p:sp>
      <p:pic>
        <p:nvPicPr>
          <p:cNvPr id="22642" name="Picture 1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62" y="2132856"/>
            <a:ext cx="54673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8" y="3878188"/>
            <a:ext cx="573405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itle 3"/>
          <p:cNvSpPr txBox="1">
            <a:spLocks/>
          </p:cNvSpPr>
          <p:nvPr/>
        </p:nvSpPr>
        <p:spPr>
          <a:xfrm>
            <a:off x="6452592" y="404664"/>
            <a:ext cx="2583904" cy="664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 smtClean="0"/>
              <a:t>рынок РФ, млрд. руб.</a:t>
            </a:r>
            <a:endParaRPr lang="en-US" sz="1600" dirty="0"/>
          </a:p>
        </p:txBody>
      </p:sp>
      <p:sp>
        <p:nvSpPr>
          <p:cNvPr id="10" name="Овал 9"/>
          <p:cNvSpPr/>
          <p:nvPr/>
        </p:nvSpPr>
        <p:spPr>
          <a:xfrm>
            <a:off x="6516216" y="980728"/>
            <a:ext cx="2460277" cy="2460277"/>
          </a:xfrm>
          <a:prstGeom prst="ellipse">
            <a:avLst/>
          </a:prstGeom>
          <a:solidFill>
            <a:srgbClr val="A7DE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Овал 35"/>
          <p:cNvSpPr/>
          <p:nvPr/>
        </p:nvSpPr>
        <p:spPr>
          <a:xfrm>
            <a:off x="6745740" y="1446051"/>
            <a:ext cx="1997608" cy="19976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Овал 36"/>
          <p:cNvSpPr/>
          <p:nvPr/>
        </p:nvSpPr>
        <p:spPr>
          <a:xfrm>
            <a:off x="7020903" y="2016212"/>
            <a:ext cx="1427447" cy="142744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35" name="Овал 34"/>
          <p:cNvSpPr/>
          <p:nvPr/>
        </p:nvSpPr>
        <p:spPr>
          <a:xfrm>
            <a:off x="7308304" y="2595972"/>
            <a:ext cx="852648" cy="8526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38" name="Title 3"/>
          <p:cNvSpPr txBox="1">
            <a:spLocks/>
          </p:cNvSpPr>
          <p:nvPr/>
        </p:nvSpPr>
        <p:spPr>
          <a:xfrm>
            <a:off x="6444208" y="3429000"/>
            <a:ext cx="2583904" cy="664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600" dirty="0"/>
              <a:t>м</a:t>
            </a:r>
            <a:r>
              <a:rPr lang="ru-RU" sz="1600" dirty="0" smtClean="0"/>
              <a:t>ировой </a:t>
            </a:r>
            <a:r>
              <a:rPr lang="ru-RU" sz="1600" dirty="0"/>
              <a:t>рынок, млрд. руб. </a:t>
            </a:r>
            <a:endParaRPr lang="en-US" sz="1600" dirty="0"/>
          </a:p>
        </p:txBody>
      </p:sp>
      <p:sp>
        <p:nvSpPr>
          <p:cNvPr id="39" name="Овал 38"/>
          <p:cNvSpPr/>
          <p:nvPr/>
        </p:nvSpPr>
        <p:spPr>
          <a:xfrm>
            <a:off x="6507832" y="4005064"/>
            <a:ext cx="2460277" cy="2460277"/>
          </a:xfrm>
          <a:prstGeom prst="ellipse">
            <a:avLst/>
          </a:prstGeom>
          <a:solidFill>
            <a:srgbClr val="A7DE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Овал 39"/>
          <p:cNvSpPr/>
          <p:nvPr/>
        </p:nvSpPr>
        <p:spPr>
          <a:xfrm>
            <a:off x="6737356" y="4470387"/>
            <a:ext cx="1997608" cy="199760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1" name="Овал 40"/>
          <p:cNvSpPr/>
          <p:nvPr/>
        </p:nvSpPr>
        <p:spPr>
          <a:xfrm>
            <a:off x="7012519" y="5040548"/>
            <a:ext cx="1427447" cy="142744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42" name="Овал 41"/>
          <p:cNvSpPr/>
          <p:nvPr/>
        </p:nvSpPr>
        <p:spPr>
          <a:xfrm>
            <a:off x="7299920" y="5620308"/>
            <a:ext cx="852648" cy="8526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7436286" y="908720"/>
            <a:ext cx="5686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dirty="0" smtClean="0">
                <a:solidFill>
                  <a:schemeClr val="bg1"/>
                </a:solidFill>
              </a:rPr>
              <a:t>PAM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7436286" y="1434262"/>
            <a:ext cx="574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b="1" dirty="0">
                <a:solidFill>
                  <a:schemeClr val="bg1"/>
                </a:solidFill>
              </a:rPr>
              <a:t>T</a:t>
            </a:r>
            <a:r>
              <a:rPr lang="en-IE" sz="1600" b="1" dirty="0" smtClean="0">
                <a:solidFill>
                  <a:schemeClr val="bg1"/>
                </a:solidFill>
              </a:rPr>
              <a:t>AM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7436286" y="1938318"/>
            <a:ext cx="584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b="1" dirty="0" smtClean="0">
                <a:solidFill>
                  <a:schemeClr val="bg1"/>
                </a:solidFill>
              </a:rPr>
              <a:t>SAM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439513" y="2514382"/>
            <a:ext cx="6014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b="1" dirty="0" smtClean="0">
                <a:solidFill>
                  <a:schemeClr val="bg1"/>
                </a:solidFill>
              </a:rPr>
              <a:t>SOM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7434931" y="3933056"/>
            <a:ext cx="5843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b="1" dirty="0" smtClean="0">
                <a:solidFill>
                  <a:schemeClr val="bg1"/>
                </a:solidFill>
              </a:rPr>
              <a:t>PAM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7434931" y="4386590"/>
            <a:ext cx="5740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b="1" dirty="0">
                <a:solidFill>
                  <a:schemeClr val="bg1"/>
                </a:solidFill>
              </a:rPr>
              <a:t>T</a:t>
            </a:r>
            <a:r>
              <a:rPr lang="en-IE" sz="1600" b="1" dirty="0" smtClean="0">
                <a:solidFill>
                  <a:schemeClr val="bg1"/>
                </a:solidFill>
              </a:rPr>
              <a:t>AM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7434931" y="4962654"/>
            <a:ext cx="584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b="1" dirty="0" smtClean="0">
                <a:solidFill>
                  <a:schemeClr val="bg1"/>
                </a:solidFill>
              </a:rPr>
              <a:t>SAM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7438158" y="5538718"/>
            <a:ext cx="6014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600" b="1" dirty="0" smtClean="0">
                <a:solidFill>
                  <a:schemeClr val="bg1"/>
                </a:solidFill>
              </a:rPr>
              <a:t>SOM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92455" y="1711841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b="1" dirty="0" smtClean="0">
                <a:solidFill>
                  <a:schemeClr val="bg1"/>
                </a:solidFill>
              </a:rPr>
              <a:t>20,1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06770" y="1168386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b="1" dirty="0" smtClean="0">
                <a:solidFill>
                  <a:schemeClr val="bg1"/>
                </a:solidFill>
              </a:rPr>
              <a:t>23,7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452320" y="4694287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108,2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47587" y="4165084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125,8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96336" y="5949280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200" b="1" dirty="0" smtClean="0">
                <a:solidFill>
                  <a:schemeClr val="bg1"/>
                </a:solidFill>
              </a:rPr>
              <a:t>?</a:t>
            </a:r>
            <a:r>
              <a:rPr lang="ru-RU" sz="1200" b="1" dirty="0" smtClean="0">
                <a:solidFill>
                  <a:schemeClr val="bg1"/>
                </a:solidFill>
              </a:rPr>
              <a:t>**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55" name="Title 3"/>
          <p:cNvSpPr txBox="1">
            <a:spLocks/>
          </p:cNvSpPr>
          <p:nvPr/>
        </p:nvSpPr>
        <p:spPr>
          <a:xfrm>
            <a:off x="148978" y="6703400"/>
            <a:ext cx="4415828" cy="181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900" dirty="0" smtClean="0"/>
              <a:t>**- на первом этапе не планируется выход на мировой рынок</a:t>
            </a:r>
            <a:endParaRPr 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7524328" y="2883796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0,</a:t>
            </a:r>
            <a:r>
              <a:rPr lang="ru-RU" sz="1200" b="1" dirty="0">
                <a:solidFill>
                  <a:schemeClr val="bg1"/>
                </a:solidFill>
              </a:rPr>
              <a:t>7</a:t>
            </a:r>
            <a:r>
              <a:rPr lang="en-IE" sz="1200" b="1" dirty="0" smtClean="0">
                <a:solidFill>
                  <a:schemeClr val="bg1"/>
                </a:solidFill>
              </a:rPr>
              <a:t>3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24328" y="225574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2,1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24328" y="5249321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b="1" dirty="0" smtClean="0">
                <a:solidFill>
                  <a:schemeClr val="bg1"/>
                </a:solidFill>
              </a:rPr>
              <a:t>37,3</a:t>
            </a:r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59" name="Title 3"/>
          <p:cNvSpPr txBox="1">
            <a:spLocks/>
          </p:cNvSpPr>
          <p:nvPr/>
        </p:nvSpPr>
        <p:spPr>
          <a:xfrm>
            <a:off x="156172" y="6525344"/>
            <a:ext cx="4415828" cy="181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900" dirty="0" smtClean="0"/>
              <a:t>*- цены коррелируют с ценами на сырье (металлический круг)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0473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44799" y="804672"/>
            <a:ext cx="8826176" cy="6647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Глобальный лидер </a:t>
            </a:r>
            <a:r>
              <a:rPr lang="en-US" dirty="0" smtClean="0"/>
              <a:t>Arrium </a:t>
            </a:r>
            <a:r>
              <a:rPr lang="ru-RU" dirty="0" smtClean="0"/>
              <a:t>владеет </a:t>
            </a:r>
            <a:r>
              <a:rPr lang="en-US" dirty="0" smtClean="0"/>
              <a:t>~</a:t>
            </a:r>
            <a:r>
              <a:rPr lang="ru-RU" dirty="0" smtClean="0"/>
              <a:t>3</a:t>
            </a:r>
            <a:r>
              <a:rPr lang="en-US" dirty="0" smtClean="0"/>
              <a:t>0</a:t>
            </a:r>
            <a:r>
              <a:rPr lang="ru-RU" dirty="0" smtClean="0"/>
              <a:t>% рынка, но оперирует только на рынках Северной и Южной Америки и Австралии</a:t>
            </a: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50547" y="1916832"/>
            <a:ext cx="4437477" cy="430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9616" indent="-129616">
              <a:lnSpc>
                <a:spcPct val="85000"/>
              </a:lnSpc>
              <a:spcAft>
                <a:spcPts val="600"/>
              </a:spcAft>
              <a:buFont typeface="Arial"/>
              <a:buChar char="•"/>
            </a:pPr>
            <a:r>
              <a:rPr lang="ru-RU" sz="1400" dirty="0" smtClean="0">
                <a:solidFill>
                  <a:schemeClr val="tx1"/>
                </a:solidFill>
              </a:rPr>
              <a:t>Выделяются </a:t>
            </a:r>
            <a:r>
              <a:rPr lang="ru-RU" sz="1400" b="1" dirty="0" smtClean="0">
                <a:solidFill>
                  <a:schemeClr val="tx1"/>
                </a:solidFill>
              </a:rPr>
              <a:t>четыре ведущих глобальных игрока</a:t>
            </a:r>
            <a:r>
              <a:rPr lang="ru-RU" sz="1400" dirty="0" smtClean="0">
                <a:solidFill>
                  <a:schemeClr val="tx1"/>
                </a:solidFill>
              </a:rPr>
              <a:t>, оперирующие производствами в различных регионах мира:</a:t>
            </a:r>
          </a:p>
          <a:p>
            <a:pPr marL="533400" lvl="1" indent="-261938">
              <a:lnSpc>
                <a:spcPct val="85000"/>
              </a:lnSpc>
              <a:spcAft>
                <a:spcPts val="600"/>
              </a:spcAft>
              <a:buSzPct val="100000"/>
              <a:buFont typeface="Arial"/>
              <a:buChar char="–"/>
            </a:pPr>
            <a:r>
              <a:rPr lang="en-US" sz="1400" dirty="0" smtClean="0"/>
              <a:t>Arrium</a:t>
            </a:r>
            <a:r>
              <a:rPr lang="ru-RU" sz="1400" baseline="30000" dirty="0" smtClean="0"/>
              <a:t>1</a:t>
            </a:r>
            <a:r>
              <a:rPr lang="en-US" sz="1400" dirty="0" smtClean="0"/>
              <a:t> – </a:t>
            </a:r>
            <a:r>
              <a:rPr lang="ru-RU" sz="1400" dirty="0" smtClean="0"/>
              <a:t>7 заводов в Южной и Северной Америке, Австралии и Индонезии, лидер глобального рынка по размеру мощностей (</a:t>
            </a:r>
            <a:r>
              <a:rPr lang="en-US" sz="1400" dirty="0" smtClean="0"/>
              <a:t>29</a:t>
            </a:r>
            <a:r>
              <a:rPr lang="ru-RU" sz="1400" dirty="0" smtClean="0"/>
              <a:t>% от рынка)</a:t>
            </a:r>
          </a:p>
          <a:p>
            <a:pPr marL="533400" lvl="1" indent="-261938">
              <a:lnSpc>
                <a:spcPct val="85000"/>
              </a:lnSpc>
              <a:spcAft>
                <a:spcPts val="600"/>
              </a:spcAft>
              <a:buSzPct val="100000"/>
              <a:buFont typeface="Arial"/>
              <a:buChar char="–"/>
            </a:pPr>
            <a:r>
              <a:rPr lang="en-US" sz="1400" dirty="0" smtClean="0"/>
              <a:t>Magotteaux – </a:t>
            </a:r>
            <a:r>
              <a:rPr lang="ru-RU" sz="1400" dirty="0" smtClean="0"/>
              <a:t>13 заводов в Европе, Северной и Южной Америке, Азии и Южной Африке</a:t>
            </a:r>
          </a:p>
          <a:p>
            <a:pPr marL="533400" lvl="1" indent="-261938">
              <a:lnSpc>
                <a:spcPct val="85000"/>
              </a:lnSpc>
              <a:spcAft>
                <a:spcPts val="600"/>
              </a:spcAft>
              <a:buSzPct val="100000"/>
              <a:buFont typeface="Arial"/>
              <a:buChar char="–"/>
            </a:pPr>
            <a:r>
              <a:rPr lang="en-US" sz="1400" dirty="0" smtClean="0"/>
              <a:t>AIA Engineering</a:t>
            </a:r>
            <a:r>
              <a:rPr lang="ru-RU" sz="1400" baseline="30000" dirty="0" smtClean="0"/>
              <a:t>2</a:t>
            </a:r>
            <a:r>
              <a:rPr lang="en-US" sz="1400" dirty="0" smtClean="0"/>
              <a:t> – </a:t>
            </a:r>
            <a:r>
              <a:rPr lang="ru-RU" sz="1400" dirty="0" smtClean="0"/>
              <a:t>производство в Индии и активные поставки в Южную и Северную Америку, Австралию, Южную Африку и Европу</a:t>
            </a:r>
          </a:p>
          <a:p>
            <a:pPr marL="533400" lvl="1" indent="-261938">
              <a:lnSpc>
                <a:spcPct val="85000"/>
              </a:lnSpc>
              <a:spcAft>
                <a:spcPts val="600"/>
              </a:spcAft>
              <a:buSzPct val="100000"/>
              <a:buFont typeface="Arial"/>
              <a:buChar char="–"/>
            </a:pPr>
            <a:r>
              <a:rPr lang="en-US" sz="1400" dirty="0" smtClean="0"/>
              <a:t>ME Elecmetal – 5</a:t>
            </a:r>
            <a:r>
              <a:rPr lang="ru-RU" sz="1400" dirty="0" smtClean="0"/>
              <a:t> заводов в Южной и Северной Америке</a:t>
            </a:r>
          </a:p>
          <a:p>
            <a:pPr marL="129616" indent="-129616">
              <a:lnSpc>
                <a:spcPct val="85000"/>
              </a:lnSpc>
              <a:spcAft>
                <a:spcPts val="600"/>
              </a:spcAft>
              <a:buFont typeface="Arial"/>
              <a:buChar char="•"/>
            </a:pPr>
            <a:r>
              <a:rPr lang="ru-RU" sz="1400" b="1" dirty="0" smtClean="0">
                <a:solidFill>
                  <a:schemeClr val="tx1"/>
                </a:solidFill>
              </a:rPr>
              <a:t>7</a:t>
            </a:r>
            <a:r>
              <a:rPr lang="en-US" sz="1400" b="1" dirty="0" smtClean="0">
                <a:solidFill>
                  <a:schemeClr val="tx1"/>
                </a:solidFill>
              </a:rPr>
              <a:t>8</a:t>
            </a:r>
            <a:r>
              <a:rPr lang="ru-RU" sz="1400" b="1" dirty="0" smtClean="0">
                <a:solidFill>
                  <a:schemeClr val="tx1"/>
                </a:solidFill>
              </a:rPr>
              <a:t> региональных производителей</a:t>
            </a:r>
            <a:r>
              <a:rPr lang="ru-RU" sz="1400" dirty="0" smtClean="0">
                <a:solidFill>
                  <a:schemeClr val="tx1"/>
                </a:solidFill>
              </a:rPr>
              <a:t>, значительно различающихся по объему производства и уровню компетенций</a:t>
            </a:r>
          </a:p>
          <a:p>
            <a:pPr marL="538163" lvl="1" indent="-266700">
              <a:lnSpc>
                <a:spcPct val="85000"/>
              </a:lnSpc>
              <a:spcAft>
                <a:spcPts val="600"/>
              </a:spcAft>
              <a:buSzPct val="100000"/>
              <a:buFont typeface="Arial"/>
              <a:buChar char="–"/>
            </a:pPr>
            <a:r>
              <a:rPr lang="ru-RU" sz="1400" dirty="0" smtClean="0"/>
              <a:t>Ведущие производители СНГ – ЕВРАЗ, МЕТИНВЕСТ и УзМетКомбинат – входят в </a:t>
            </a:r>
            <a:r>
              <a:rPr lang="en-US" sz="1400" dirty="0" smtClean="0"/>
              <a:t>top-10</a:t>
            </a:r>
            <a:r>
              <a:rPr lang="ru-RU" sz="1400" dirty="0" smtClean="0"/>
              <a:t> крупнейших мировых производителей  по объему мощностей</a:t>
            </a:r>
            <a:endParaRPr lang="ru-RU" sz="1400" dirty="0"/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244475" y="1628140"/>
            <a:ext cx="6842760" cy="249299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A5FFFF"/>
                </a:solidFill>
              </a14:hiddenFill>
            </a:ext>
            <a:ext uri="{91240B29-F687-4F45-9708-019B960494DF}">
              <a14:hiddenLine xmlns:a14="http://schemas.microsoft.com/office/drawing/2010/main" w="6350" cap="flat">
                <a:solidFill>
                  <a:srgbClr val="ADABA1"/>
                </a:solidFill>
                <a:miter lim="800000"/>
              </a14:hiddenLine>
            </a:ext>
          </a:extLst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lnSpc>
                <a:spcPct val="90000"/>
              </a:lnSpc>
              <a:buClr>
                <a:schemeClr val="bg2"/>
              </a:buClr>
            </a:pPr>
            <a:r>
              <a:rPr lang="ru-RU" b="1" dirty="0" smtClean="0">
                <a:cs typeface="Arial"/>
              </a:rPr>
              <a:t>Структура мирового рынка мелющих шаров</a:t>
            </a:r>
            <a:endParaRPr lang="en-US" b="1" dirty="0" smtClean="0">
              <a:latin typeface="Arial"/>
              <a:cs typeface="Arial"/>
            </a:endParaRPr>
          </a:p>
        </p:txBody>
      </p:sp>
      <p:sp>
        <p:nvSpPr>
          <p:cNvPr id="7" name="Text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5109" y="6552438"/>
            <a:ext cx="3680759" cy="184150"/>
          </a:xfrm>
          <a:prstGeom prst="rect">
            <a:avLst/>
          </a:prstGeom>
          <a:noFill/>
          <a:ln w="6350" cap="rnd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91240B29-F687-4F45-9708-019B960494DF}">
              <a14:hiddenLine xmlns:a14="http://schemas.microsoft.com/office/drawing/2010/main" w="6350" cap="rnd">
                <a:solidFill>
                  <a:srgbClr val="ADABA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 anchorCtr="0">
            <a:noAutofit/>
          </a:bodyPr>
          <a:lstStyle/>
          <a:p>
            <a:pPr marL="228600" indent="-228600">
              <a:lnSpc>
                <a:spcPct val="90000"/>
              </a:lnSpc>
              <a:buAutoNum type="arabicPeriod"/>
            </a:pPr>
            <a:r>
              <a:rPr lang="ru-RU" sz="800" dirty="0" smtClean="0"/>
              <a:t>Названия до 2012 года – </a:t>
            </a:r>
            <a:r>
              <a:rPr lang="en-US" sz="800" dirty="0" smtClean="0"/>
              <a:t>Moly-Cop</a:t>
            </a:r>
            <a:r>
              <a:rPr lang="ru-RU" sz="800" dirty="0" smtClean="0"/>
              <a:t> и </a:t>
            </a:r>
            <a:r>
              <a:rPr lang="en-US" sz="800" dirty="0" smtClean="0"/>
              <a:t>OneSteel</a:t>
            </a:r>
            <a:endParaRPr lang="ru-RU" sz="800" dirty="0" smtClean="0"/>
          </a:p>
          <a:p>
            <a:pPr marL="228600" indent="-228600">
              <a:lnSpc>
                <a:spcPct val="90000"/>
              </a:lnSpc>
              <a:buAutoNum type="arabicPeriod"/>
            </a:pPr>
            <a:r>
              <a:rPr lang="ru-RU" sz="800" dirty="0" smtClean="0"/>
              <a:t>Торговая марка на экспортных рынках – </a:t>
            </a:r>
            <a:r>
              <a:rPr lang="en-US" sz="800" dirty="0" smtClean="0"/>
              <a:t>Vega</a:t>
            </a:r>
            <a:endParaRPr lang="ru-RU" sz="800" dirty="0" smtClean="0"/>
          </a:p>
          <a:p>
            <a:pPr>
              <a:lnSpc>
                <a:spcPct val="90000"/>
              </a:lnSpc>
            </a:pPr>
            <a:r>
              <a:rPr lang="ru-RU" sz="800" dirty="0" smtClean="0"/>
              <a:t>Источник</a:t>
            </a:r>
            <a:r>
              <a:rPr lang="ru-RU" sz="800" dirty="0"/>
              <a:t>: </a:t>
            </a:r>
            <a:r>
              <a:rPr lang="en-US" sz="800" dirty="0" smtClean="0">
                <a:solidFill>
                  <a:srgbClr val="000000"/>
                </a:solidFill>
              </a:rPr>
              <a:t>Arrium</a:t>
            </a:r>
            <a:r>
              <a:rPr lang="en-US" sz="800" dirty="0">
                <a:solidFill>
                  <a:srgbClr val="000000"/>
                </a:solidFill>
              </a:rPr>
              <a:t>, </a:t>
            </a:r>
            <a:r>
              <a:rPr lang="en-US" sz="800" dirty="0" smtClean="0">
                <a:solidFill>
                  <a:srgbClr val="000000"/>
                </a:solidFill>
              </a:rPr>
              <a:t>SPARK, KOMPASS, Capital IQ</a:t>
            </a:r>
            <a:r>
              <a:rPr lang="ru-RU" sz="800" dirty="0" smtClean="0">
                <a:solidFill>
                  <a:srgbClr val="000000"/>
                </a:solidFill>
              </a:rPr>
              <a:t>,</a:t>
            </a:r>
            <a:r>
              <a:rPr lang="en-US" sz="800" dirty="0" smtClean="0">
                <a:solidFill>
                  <a:srgbClr val="000000"/>
                </a:solidFill>
              </a:rPr>
              <a:t> </a:t>
            </a:r>
            <a:r>
              <a:rPr lang="ru-RU" sz="800" dirty="0" smtClean="0">
                <a:solidFill>
                  <a:srgbClr val="000000"/>
                </a:solidFill>
              </a:rPr>
              <a:t>анализ </a:t>
            </a:r>
            <a:r>
              <a:rPr lang="en-US" sz="800" dirty="0">
                <a:solidFill>
                  <a:srgbClr val="000000"/>
                </a:solidFill>
              </a:rPr>
              <a:t>A.T. Kearney</a:t>
            </a:r>
            <a:endParaRPr lang="ru-RU" sz="800" dirty="0">
              <a:solidFill>
                <a:srgbClr val="000000"/>
              </a:solidFill>
            </a:endParaRPr>
          </a:p>
        </p:txBody>
      </p:sp>
      <p:sp>
        <p:nvSpPr>
          <p:cNvPr id="9" name="Rectangle 20"/>
          <p:cNvSpPr/>
          <p:nvPr>
            <p:custDataLst>
              <p:tags r:id="rId6"/>
            </p:custDataLst>
          </p:nvPr>
        </p:nvSpPr>
        <p:spPr>
          <a:xfrm>
            <a:off x="5210175" y="1896343"/>
            <a:ext cx="3538919" cy="387798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400" b="1" dirty="0">
                <a:solidFill>
                  <a:schemeClr val="tx1"/>
                </a:solidFill>
                <a:cs typeface="Arial" pitchFamily="34" charset="0"/>
              </a:rPr>
              <a:t>Объем производственных мощностей,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1400" dirty="0">
                <a:solidFill>
                  <a:schemeClr val="tx1"/>
                </a:solidFill>
                <a:cs typeface="Arial" pitchFamily="34" charset="0"/>
              </a:rPr>
              <a:t>тыс тн</a:t>
            </a:r>
          </a:p>
        </p:txBody>
      </p:sp>
      <p:graphicFrame>
        <p:nvGraphicFramePr>
          <p:cNvPr id="10" name="Object 21"/>
          <p:cNvGraphicFramePr>
            <a:graphicFrameLocks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4286321952"/>
              </p:ext>
            </p:extLst>
          </p:nvPr>
        </p:nvGraphicFramePr>
        <p:xfrm>
          <a:off x="5586413" y="2656929"/>
          <a:ext cx="2800440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1" name="Chart" r:id="rId28" imgW="2800384" imgH="2800445" progId="MSGraph.Chart.8">
                  <p:embed followColorScheme="full"/>
                </p:oleObj>
              </mc:Choice>
              <mc:Fallback>
                <p:oleObj name="Chart" r:id="rId28" imgW="2800384" imgH="2800445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6413" y="2656929"/>
                        <a:ext cx="2800440" cy="2800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Connector 76"/>
          <p:cNvCxnSpPr/>
          <p:nvPr>
            <p:custDataLst>
              <p:tags r:id="rId8"/>
            </p:custDataLst>
          </p:nvPr>
        </p:nvCxnSpPr>
        <p:spPr bwMode="auto">
          <a:xfrm flipV="1">
            <a:off x="6894513" y="5331867"/>
            <a:ext cx="0" cy="503238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75"/>
          <p:cNvCxnSpPr/>
          <p:nvPr>
            <p:custDataLst>
              <p:tags r:id="rId9"/>
            </p:custDataLst>
          </p:nvPr>
        </p:nvCxnSpPr>
        <p:spPr bwMode="auto">
          <a:xfrm flipV="1">
            <a:off x="6527800" y="5281067"/>
            <a:ext cx="80963" cy="276225"/>
          </a:xfrm>
          <a:prstGeom prst="line">
            <a:avLst/>
          </a:prstGeom>
          <a:ln w="6350" cap="flat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35"/>
          <p:cNvSpPr/>
          <p:nvPr>
            <p:custDataLst>
              <p:tags r:id="rId10"/>
            </p:custDataLst>
          </p:nvPr>
        </p:nvSpPr>
        <p:spPr bwMode="auto">
          <a:xfrm>
            <a:off x="4987925" y="3050629"/>
            <a:ext cx="687388" cy="6604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264D5C0-5FC3-4923-8896-8CACB078B109}" type="datetime'П''''''''ро''''''''чие''&#10;п''''ро''из''во''-&#10;ди''т''е''''ли'''">
              <a:rPr lang="en-US" sz="1200" b="1">
                <a:solidFill>
                  <a:schemeClr val="tx1"/>
                </a:solidFill>
                <a:cs typeface="Arial"/>
              </a:rPr>
              <a:pPr/>
              <a:t>Прочие
произво-
дители</a:t>
            </a:fld>
            <a:r>
              <a:rPr lang="en-US" sz="1200" b="1" dirty="0" smtClean="0">
                <a:solidFill>
                  <a:schemeClr val="tx1"/>
                </a:solidFill>
                <a:latin typeface="Arial"/>
                <a:cs typeface="Arial"/>
                <a:sym typeface="Arial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latin typeface="Arial"/>
                <a:cs typeface="Arial"/>
                <a:sym typeface="Arial"/>
              </a:rPr>
            </a:br>
            <a:fld id="{4EAAC887-C54A-4FCD-9260-8EBE6383DF62}" type="datetime'''''''''''''169''''''''''''''''7'''''''''''''''">
              <a:rPr lang="en-US" sz="1200">
                <a:solidFill>
                  <a:schemeClr val="tx1"/>
                </a:solidFill>
                <a:cs typeface="Arial"/>
              </a:rPr>
              <a:pPr/>
              <a:t>1697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Rectangle 31"/>
          <p:cNvSpPr/>
          <p:nvPr>
            <p:custDataLst>
              <p:tags r:id="rId11"/>
            </p:custDataLst>
          </p:nvPr>
        </p:nvSpPr>
        <p:spPr bwMode="auto">
          <a:xfrm>
            <a:off x="5386388" y="4896892"/>
            <a:ext cx="568325" cy="330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BBDA595-3BDC-4D78-B2A4-1C445EF0AF32}" type="datetime'Do''''''nh''''a''''''''''''''''''''d'">
              <a:rPr lang="en-US" sz="1200" b="1">
                <a:solidFill>
                  <a:schemeClr val="tx1"/>
                </a:solidFill>
                <a:cs typeface="Arial"/>
              </a:rPr>
              <a:pPr/>
              <a:t>Donhad</a:t>
            </a:fld>
            <a:r>
              <a:rPr lang="en-US" sz="1200" b="1" dirty="0" smtClean="0">
                <a:solidFill>
                  <a:schemeClr val="tx1"/>
                </a:solidFill>
                <a:cs typeface="Arial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cs typeface="Arial"/>
              </a:rPr>
            </a:br>
            <a:fld id="{0B7E7363-7148-4811-A30B-868F6EC18BC8}" type="datetime'''''1''''''''''''4''''''''''''''''''0'''">
              <a:rPr lang="en-US" sz="1200">
                <a:solidFill>
                  <a:schemeClr val="tx1"/>
                </a:solidFill>
                <a:cs typeface="Arial"/>
              </a:rPr>
              <a:pPr/>
              <a:t>140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Rectangle 58"/>
          <p:cNvSpPr/>
          <p:nvPr>
            <p:custDataLst>
              <p:tags r:id="rId12"/>
            </p:custDataLst>
          </p:nvPr>
        </p:nvSpPr>
        <p:spPr bwMode="gray">
          <a:xfrm>
            <a:off x="7346950" y="5009604"/>
            <a:ext cx="219075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0E85D610-6368-41DD-881C-7539DC4845D0}" type="datetime'''''''''''''4''''''%'''''''''''''''''''''''''''''''">
              <a:rPr lang="en-US" sz="1200">
                <a:solidFill>
                  <a:schemeClr val="bg1"/>
                </a:solidFill>
                <a:cs typeface="Arial"/>
              </a:rPr>
              <a:pPr/>
              <a:t>4%</a:t>
            </a:fld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" name="Rectangle 32"/>
          <p:cNvSpPr/>
          <p:nvPr>
            <p:custDataLst>
              <p:tags r:id="rId13"/>
            </p:custDataLst>
          </p:nvPr>
        </p:nvSpPr>
        <p:spPr bwMode="auto">
          <a:xfrm>
            <a:off x="5875338" y="5227092"/>
            <a:ext cx="533400" cy="330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D17D217-849B-4F1E-A12D-5148FBFB1F59}" type="datetime'''''''''''''''''G''er''''''''''d''''''''''''''''''a''''''u'''">
              <a:rPr lang="en-US" sz="1200" b="1">
                <a:solidFill>
                  <a:schemeClr val="tx1"/>
                </a:solidFill>
                <a:cs typeface="Arial"/>
              </a:rPr>
              <a:pPr/>
              <a:t>Gerdau</a:t>
            </a:fld>
            <a:r>
              <a:rPr lang="en-US" sz="1200" b="1" dirty="0" smtClean="0">
                <a:solidFill>
                  <a:schemeClr val="tx1"/>
                </a:solidFill>
                <a:cs typeface="Arial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cs typeface="Arial"/>
              </a:rPr>
            </a:br>
            <a:fld id="{70A9ECF2-BDF7-4E06-BE5F-C3A0EF17A4CA}" type="datetime'''''''''''''1''''''''''40'''''''''''''''''''''''''''''''''''">
              <a:rPr lang="en-US" sz="1200">
                <a:solidFill>
                  <a:schemeClr val="tx1"/>
                </a:solidFill>
                <a:cs typeface="Arial"/>
              </a:rPr>
              <a:pPr/>
              <a:t>140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Rectangle 34"/>
          <p:cNvSpPr/>
          <p:nvPr>
            <p:custDataLst>
              <p:tags r:id="rId14"/>
            </p:custDataLst>
          </p:nvPr>
        </p:nvSpPr>
        <p:spPr bwMode="auto">
          <a:xfrm>
            <a:off x="5729288" y="5557292"/>
            <a:ext cx="981075" cy="330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14D9EB5A-7D78-4DFA-BF9A-1B23A740F274}" type="datetime'ME E''''''''l''ec''''''m''''''''e''''''''''''''t''''al'''''">
              <a:rPr lang="en-US" sz="1200" b="1">
                <a:solidFill>
                  <a:schemeClr val="tx1"/>
                </a:solidFill>
                <a:cs typeface="Arial"/>
              </a:rPr>
              <a:pPr/>
              <a:t>ME Elecmetal</a:t>
            </a:fld>
            <a:r>
              <a:rPr lang="en-US" sz="1200" b="1" dirty="0" smtClean="0">
                <a:solidFill>
                  <a:schemeClr val="tx1"/>
                </a:solidFill>
                <a:cs typeface="Arial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cs typeface="Arial"/>
              </a:rPr>
            </a:br>
            <a:fld id="{DE0BE379-BD21-4582-9847-DF519C7E1182}" type="datetime'''1''''''''''5''''''''''''''''''4'''''''''''''''''''''">
              <a:rPr lang="en-US" sz="1200">
                <a:solidFill>
                  <a:schemeClr val="tx1"/>
                </a:solidFill>
                <a:cs typeface="Arial"/>
              </a:rPr>
              <a:pPr/>
              <a:t>154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Rectangle 33"/>
          <p:cNvSpPr/>
          <p:nvPr>
            <p:custDataLst>
              <p:tags r:id="rId15"/>
            </p:custDataLst>
          </p:nvPr>
        </p:nvSpPr>
        <p:spPr bwMode="auto">
          <a:xfrm>
            <a:off x="6761162" y="5835104"/>
            <a:ext cx="1195388" cy="330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F76AC1C-2934-4557-BF98-E431F4DC26F7}" type="datetime'''''''''''''УзМет''Комб''''''''''и''''н''''''а''''''т'''''''''">
              <a:rPr lang="en-US" sz="1200" b="1">
                <a:solidFill>
                  <a:schemeClr val="tx1"/>
                </a:solidFill>
                <a:cs typeface="Arial"/>
              </a:rPr>
              <a:pPr/>
              <a:t>УзМетКомбинат</a:t>
            </a:fld>
            <a:r>
              <a:rPr lang="en-US" sz="1200" b="1" dirty="0" smtClean="0">
                <a:solidFill>
                  <a:schemeClr val="tx1"/>
                </a:solidFill>
                <a:cs typeface="Arial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cs typeface="Arial"/>
              </a:rPr>
            </a:br>
            <a:fld id="{739D062C-B5A6-4008-BD47-42C7D5E2273E}" type="datetime'''''''''''''1''''''7''''''''''''''''''''''''''''0'''''">
              <a:rPr lang="en-US" sz="1200">
                <a:solidFill>
                  <a:schemeClr val="tx1"/>
                </a:solidFill>
                <a:cs typeface="Arial"/>
              </a:rPr>
              <a:pPr/>
              <a:t>170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9" name="Rectangle 67"/>
          <p:cNvSpPr/>
          <p:nvPr>
            <p:custDataLst>
              <p:tags r:id="rId16"/>
            </p:custDataLst>
          </p:nvPr>
        </p:nvSpPr>
        <p:spPr bwMode="auto">
          <a:xfrm>
            <a:off x="7069138" y="5504904"/>
            <a:ext cx="955675" cy="330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5F405E9-CB1F-4AAB-AFE3-F13EE1B9FB99}" type="datetime'''''''МЕТ''''''''''И''Н''''В''''Е''''''''С''''''''''''''''''Т'">
              <a:rPr lang="en-US" sz="1200" b="1">
                <a:solidFill>
                  <a:schemeClr val="tx1"/>
                </a:solidFill>
                <a:cs typeface="Arial"/>
              </a:rPr>
              <a:pPr/>
              <a:t>МЕТИНВЕСТ</a:t>
            </a:fld>
            <a:r>
              <a:rPr lang="en-US" sz="1200" b="1" dirty="0" smtClean="0">
                <a:solidFill>
                  <a:schemeClr val="tx1"/>
                </a:solidFill>
                <a:cs typeface="Arial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cs typeface="Arial"/>
              </a:rPr>
            </a:br>
            <a:fld id="{58D671A0-19AC-48FF-B505-04CC603A9EF4}" type="datetime'''''''1''''''7''''''''''''''''0'''''''''''''''">
              <a:rPr lang="en-US" sz="1200">
                <a:solidFill>
                  <a:schemeClr val="tx1"/>
                </a:solidFill>
                <a:cs typeface="Arial"/>
              </a:rPr>
              <a:pPr/>
              <a:t>170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Rectangle 62"/>
          <p:cNvSpPr/>
          <p:nvPr>
            <p:custDataLst>
              <p:tags r:id="rId17"/>
            </p:custDataLst>
          </p:nvPr>
        </p:nvSpPr>
        <p:spPr bwMode="auto">
          <a:xfrm>
            <a:off x="6354763" y="4912767"/>
            <a:ext cx="219075" cy="165100"/>
          </a:xfrm>
          <a:prstGeom prst="rect">
            <a:avLst/>
          </a:prstGeom>
          <a:solidFill>
            <a:srgbClr val="CDD773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A1940B8D-E4A7-42DD-9BF0-C929820E115F}" type="datetime'''''''''''''''''3''''''''''''''''''%'''''''">
              <a:rPr lang="en-US" sz="1200">
                <a:solidFill>
                  <a:schemeClr val="tx1"/>
                </a:solidFill>
                <a:cs typeface="Arial"/>
              </a:rPr>
              <a:pPr/>
              <a:t>3%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Rectangle 4"/>
          <p:cNvSpPr/>
          <p:nvPr>
            <p:custDataLst>
              <p:tags r:id="rId18"/>
            </p:custDataLst>
          </p:nvPr>
        </p:nvSpPr>
        <p:spPr bwMode="auto">
          <a:xfrm>
            <a:off x="7643813" y="5174704"/>
            <a:ext cx="871538" cy="330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5B9A9D81-07A3-439F-80EA-24E992F363C7}" type="datetime'''''A''''''''I''''''''A''''''E'' ''(''Ve''''''g''''a'')'''''''">
              <a:rPr lang="en-US" sz="1200" b="1">
                <a:solidFill>
                  <a:schemeClr val="tx1"/>
                </a:solidFill>
                <a:cs typeface="Arial"/>
              </a:rPr>
              <a:pPr/>
              <a:t>AIAE (Vega)</a:t>
            </a:fld>
            <a:r>
              <a:rPr lang="en-US" sz="1200" b="1" dirty="0" smtClean="0">
                <a:solidFill>
                  <a:schemeClr val="tx1"/>
                </a:solidFill>
                <a:cs typeface="Arial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cs typeface="Arial"/>
              </a:rPr>
            </a:br>
            <a:fld id="{17FF3F55-216E-4B76-97BE-FFB589E34EBF}" type="datetime'''''2''''''''''''''''''0''''''''''0'''">
              <a:rPr lang="en-US" sz="1200">
                <a:solidFill>
                  <a:schemeClr val="tx1"/>
                </a:solidFill>
                <a:cs typeface="Arial"/>
              </a:rPr>
              <a:pPr/>
              <a:t>200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Rectangle 64"/>
          <p:cNvSpPr/>
          <p:nvPr>
            <p:custDataLst>
              <p:tags r:id="rId19"/>
            </p:custDataLst>
          </p:nvPr>
        </p:nvSpPr>
        <p:spPr bwMode="gray">
          <a:xfrm>
            <a:off x="6219825" y="4747667"/>
            <a:ext cx="219075" cy="165100"/>
          </a:xfrm>
          <a:prstGeom prst="rect">
            <a:avLst/>
          </a:prstGeom>
          <a:solidFill>
            <a:srgbClr val="9B1717"/>
          </a:solidFill>
          <a:ln w="635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8F5C7E0-D8A4-4C48-A5D6-92886692649E}" type="datetime'''3''''''''''''''''''''''%'">
              <a:rPr lang="en-US" sz="1200">
                <a:solidFill>
                  <a:schemeClr val="bg1"/>
                </a:solidFill>
                <a:cs typeface="Arial"/>
              </a:rPr>
              <a:pPr/>
              <a:t>3%</a:t>
            </a:fld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Rectangle 39"/>
          <p:cNvSpPr/>
          <p:nvPr>
            <p:custDataLst>
              <p:tags r:id="rId20"/>
            </p:custDataLst>
          </p:nvPr>
        </p:nvSpPr>
        <p:spPr bwMode="auto">
          <a:xfrm>
            <a:off x="8032750" y="4844504"/>
            <a:ext cx="517525" cy="330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05DF65E-465B-4566-AE8C-BFBAACC32B10}" type="datetime'''''''Е''''''ВР''''''''''''''''''''''А''''''''''З'''''">
              <a:rPr lang="en-US" sz="1200" b="1">
                <a:solidFill>
                  <a:schemeClr val="tx1"/>
                </a:solidFill>
                <a:cs typeface="Arial"/>
              </a:rPr>
              <a:pPr/>
              <a:t>ЕВРАЗ</a:t>
            </a:fld>
            <a:r>
              <a:rPr lang="en-US" sz="1200" b="1" dirty="0" smtClean="0">
                <a:solidFill>
                  <a:schemeClr val="tx1"/>
                </a:solidFill>
                <a:latin typeface="Arial"/>
                <a:cs typeface="Arial"/>
                <a:sym typeface="Arial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latin typeface="Arial"/>
                <a:cs typeface="Arial"/>
                <a:sym typeface="Arial"/>
              </a:rPr>
            </a:br>
            <a:fld id="{D87E3565-F46C-49CF-84AB-A8271DA0ED3E}" type="datetime'''''''''''''''''''''''''''''''25''''0'''''''">
              <a:rPr lang="en-US" sz="1200">
                <a:solidFill>
                  <a:schemeClr val="tx1"/>
                </a:solidFill>
                <a:cs typeface="Arial"/>
              </a:rPr>
              <a:pPr/>
              <a:t>250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Rectangle 49"/>
          <p:cNvSpPr/>
          <p:nvPr>
            <p:custDataLst>
              <p:tags r:id="rId21"/>
            </p:custDataLst>
          </p:nvPr>
        </p:nvSpPr>
        <p:spPr bwMode="gray">
          <a:xfrm>
            <a:off x="7637463" y="4800054"/>
            <a:ext cx="219075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36408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15336E4-6205-4ACA-A003-9EED0C52BF7F}" type="datetime'''''''''6''''%'''''''''''''''''''''''''''''''">
              <a:rPr lang="en-US" sz="1200">
                <a:solidFill>
                  <a:schemeClr val="bg1"/>
                </a:solidFill>
                <a:cs typeface="Arial"/>
              </a:rPr>
              <a:pPr/>
              <a:t>6%</a:t>
            </a:fld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5" name="Rectangle 38"/>
          <p:cNvSpPr/>
          <p:nvPr>
            <p:custDataLst>
              <p:tags r:id="rId22"/>
            </p:custDataLst>
          </p:nvPr>
        </p:nvSpPr>
        <p:spPr bwMode="auto">
          <a:xfrm>
            <a:off x="8223250" y="4514304"/>
            <a:ext cx="846138" cy="330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490C2404-3E9D-4D86-AE9F-89C35DAEA5CF}" type="datetime'''''Mag''o''''''''''''''''tte''a''''u''x'''''''''''">
              <a:rPr lang="en-US" sz="1200" b="1">
                <a:solidFill>
                  <a:schemeClr val="tx1"/>
                </a:solidFill>
                <a:cs typeface="Arial"/>
              </a:rPr>
              <a:pPr/>
              <a:t>Magotteaux</a:t>
            </a:fld>
            <a:r>
              <a:rPr lang="en-US" sz="1200" b="1" dirty="0" smtClean="0">
                <a:solidFill>
                  <a:schemeClr val="tx1"/>
                </a:solidFill>
                <a:latin typeface="Arial"/>
                <a:cs typeface="Arial"/>
                <a:sym typeface="Arial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latin typeface="Arial"/>
                <a:cs typeface="Arial"/>
                <a:sym typeface="Arial"/>
              </a:rPr>
            </a:br>
            <a:fld id="{16835BF0-7E08-4960-8FD4-5BAFC1836226}" type="datetime'''''''''''''''''''''''''''''''''''''''30''''8'''">
              <a:rPr lang="en-US" sz="1200">
                <a:solidFill>
                  <a:schemeClr val="tx1"/>
                </a:solidFill>
                <a:cs typeface="Arial"/>
              </a:rPr>
              <a:pPr/>
              <a:t>308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6" name="Rectangle 43"/>
          <p:cNvSpPr/>
          <p:nvPr>
            <p:custDataLst>
              <p:tags r:id="rId23"/>
            </p:custDataLst>
          </p:nvPr>
        </p:nvSpPr>
        <p:spPr bwMode="gray">
          <a:xfrm>
            <a:off x="7899400" y="4444454"/>
            <a:ext cx="219075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80F8727-1EC1-420F-A440-46BF14977BB9}" type="datetime'''''''''''7''''''''''''''''''''''''''%'''''''''''''">
              <a:rPr lang="en-US" sz="1200">
                <a:solidFill>
                  <a:schemeClr val="bg1"/>
                </a:solidFill>
                <a:cs typeface="Arial"/>
              </a:rPr>
              <a:pPr/>
              <a:t>7%</a:t>
            </a:fld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Rectangle 37"/>
          <p:cNvSpPr/>
          <p:nvPr>
            <p:custDataLst>
              <p:tags r:id="rId24"/>
            </p:custDataLst>
          </p:nvPr>
        </p:nvSpPr>
        <p:spPr bwMode="auto">
          <a:xfrm>
            <a:off x="8032750" y="2910929"/>
            <a:ext cx="555625" cy="3302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F3444BE3-CFF7-44B1-8658-0F8B43F42CDC}" type="datetime'''A''''''rri''''''''''''''''''''''''''''''''''''''''u''''m'''">
              <a:rPr lang="en-US" sz="1200" b="1">
                <a:solidFill>
                  <a:schemeClr val="tx1"/>
                </a:solidFill>
                <a:cs typeface="Arial"/>
              </a:rPr>
              <a:pPr/>
              <a:t>Arrium</a:t>
            </a:fld>
            <a:r>
              <a:rPr lang="ru-RU" sz="1200" b="1" baseline="30000" dirty="0" smtClean="0">
                <a:solidFill>
                  <a:schemeClr val="tx1"/>
                </a:solidFill>
                <a:cs typeface="Arial"/>
              </a:rPr>
              <a:t>1</a:t>
            </a:r>
            <a:r>
              <a:rPr lang="en-US" sz="1200" b="1" dirty="0" smtClean="0">
                <a:solidFill>
                  <a:schemeClr val="tx1"/>
                </a:solidFill>
                <a:latin typeface="Arial"/>
                <a:cs typeface="Arial"/>
                <a:sym typeface="Arial"/>
              </a:rPr>
              <a:t/>
            </a:r>
            <a:br>
              <a:rPr lang="en-US" sz="1200" b="1" dirty="0" smtClean="0">
                <a:solidFill>
                  <a:schemeClr val="tx1"/>
                </a:solidFill>
                <a:latin typeface="Arial"/>
                <a:cs typeface="Arial"/>
                <a:sym typeface="Arial"/>
              </a:rPr>
            </a:br>
            <a:fld id="{21500A89-6368-4905-992E-54FAB8FFA20F}" type="datetime'''''''1''''''2''''''''''''''9''''''''''''''''''0'''''''''''''">
              <a:rPr lang="en-US" sz="1200">
                <a:solidFill>
                  <a:schemeClr val="tx1"/>
                </a:solidFill>
                <a:cs typeface="Arial"/>
              </a:rPr>
              <a:pPr/>
              <a:t>1290</a:t>
            </a:fld>
            <a:endParaRPr lang="en-US" sz="1200" dirty="0" smtClean="0">
              <a:solidFill>
                <a:schemeClr val="tx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8" name="Rectangle 44"/>
          <p:cNvSpPr/>
          <p:nvPr>
            <p:custDataLst>
              <p:tags r:id="rId25"/>
            </p:custDataLst>
          </p:nvPr>
        </p:nvSpPr>
        <p:spPr bwMode="gray">
          <a:xfrm>
            <a:off x="7686675" y="3268117"/>
            <a:ext cx="303213" cy="165100"/>
          </a:xfrm>
          <a:prstGeom prst="rect">
            <a:avLst/>
          </a:prstGeom>
          <a:noFill/>
          <a:ln w="6350" cap="flat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3E88BAD-48F7-4C26-9D91-038A0C59F3DC}" type="datetime'''''''''''''''''''2''9''''''''''''''''''%'''''">
              <a:rPr lang="en-US" sz="1200">
                <a:solidFill>
                  <a:schemeClr val="bg1"/>
                </a:solidFill>
                <a:cs typeface="Arial"/>
              </a:rPr>
              <a:pPr/>
              <a:t>29%</a:t>
            </a:fld>
            <a:endParaRPr lang="en-US" sz="1200" dirty="0" smtClean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9" name="Rectangle 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517671" y="2503765"/>
            <a:ext cx="923925" cy="1846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noAutofit/>
          </a:bodyPr>
          <a:lstStyle/>
          <a:p>
            <a:pPr marL="268288" indent="-268288" algn="ctr" eaLnBrk="0" hangingPunct="0">
              <a:spcBef>
                <a:spcPct val="0"/>
              </a:spcBef>
              <a:buFont typeface="Wingdings" pitchFamily="2" charset="2"/>
              <a:buNone/>
            </a:pPr>
            <a:r>
              <a:rPr lang="ru-RU" sz="1200" b="1" i="0" dirty="0" smtClean="0">
                <a:latin typeface="Arial"/>
                <a:cs typeface="Arial" pitchFamily="34" charset="0"/>
              </a:rPr>
              <a:t>Всего </a:t>
            </a:r>
            <a:r>
              <a:rPr lang="en-US" sz="1200" b="1" i="0" dirty="0" smtClean="0">
                <a:latin typeface="Arial"/>
                <a:cs typeface="Arial" pitchFamily="34" charset="0"/>
              </a:rPr>
              <a:t>= ~</a:t>
            </a:r>
            <a:r>
              <a:rPr lang="ru-RU" sz="1200" b="1" i="0" dirty="0" smtClean="0">
                <a:latin typeface="Arial"/>
                <a:cs typeface="Arial" pitchFamily="34" charset="0"/>
              </a:rPr>
              <a:t>4500 тыс тн</a:t>
            </a:r>
            <a:endParaRPr lang="en-US" sz="1200" b="1" i="0" dirty="0">
              <a:latin typeface="Arial"/>
              <a:cs typeface="Arial" pitchFamily="34" charset="0"/>
            </a:endParaRPr>
          </a:p>
        </p:txBody>
      </p:sp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0" y="-27384"/>
            <a:ext cx="9144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ru-RU" altLang="ru-RU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ПРОИЗВОДИТЕЛИ МШ В МИРЕ </a:t>
            </a:r>
          </a:p>
          <a:p>
            <a:pPr algn="ctr"/>
            <a:r>
              <a:rPr lang="ru-RU" altLang="ru-RU" sz="2400" b="1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(КЛАССИЧЕСКАЯ ТЕХНОЛОГИЯ НАГРЕВА ПОД ТЕРМООБРАБОТКУ)</a:t>
            </a:r>
            <a:endParaRPr lang="ru-RU" altLang="ru-RU" sz="2400" b="1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45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G_QkUGXFUOaWVr2RDDw5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Pyc1jYL8kyYoLwl.sMau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G6KvWdNikiFSepFDgvRT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Pj1J1rwB0Ca4S6L_wJid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sdYsRXNIU6ZhpVQBlj_G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PmN4W8P8kiLa62rj60Lv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o422VyqZ06gxvxwYgHLx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pKGfcs.UO0v5foX8rfH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f_Xxxue0CFUuSfJ8OJS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O.33qA0S0mQlumdI_PmW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WtSmwhF7EiCykGFZxMGu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p7dK.BtSkq0SIHuQ9qkJ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hLcKyUBQU6wgGwaA29Mp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m9OK78fWkiA6_mA7TNtS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lTMr7h9UWQBbTHouijb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2XGGPXGz0KbFtTgtB3Wb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m3Bps7h60CEk1y9bxBjo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pxSL5Gy2UqymX1j4_913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E7pnFwJEKY5QFUoRinx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mIu8g2t0KtmFO7cZFjW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Lh4zv3lW02ZP_ppRM6ep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l7FbFLMIUW.BZ8Voz3g.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Pyghwvt0k.lY8t.bF9x.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lusEiFdUyhhncyQevb6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vlnMeJqCUusgwZ4p_roo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oYyTRyEakCsk0xLDH9GZ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xWH8X4E4UCdCeZfJakle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mDO_xRcNkeatDT.zflRk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a0FnQHyn0CMt3lmhHYah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AJPwxrXOkS6MkO9DKuVL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Mp1xt9rVUSNQueBhxupt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igexI5CfUSvHgSODXCCpQ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H3.SOR9i0iLjEqGogJr5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SxFSt9dxkS2dJJ.oTj9r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nDs1_pEZkSEoGWjQ0r74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ZUxS8D8DkSIH0.ep7bS3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1jwTSWPEU2yDBt8O5ZFr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oexCzpyDESNNQ1kFsIDu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9U1A1KPdk.l29WkEysEs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pRq9SKaikSRW6tlsB3sy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9WzfyX3UC_3peFraSqF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C6kBQlTakWixYxFphA4v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yTk6O5q50WEywAWlxfMT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oe0xGhKNEGf4QEvVqim1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dnoCKBmDkSUDsvTbhYTaQ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cNouXWMC0yb8MsuNt9A6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Nd2CHiAlU2m8jnUqL5H.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jwEHLsjJ0m9zrjuWY.oY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gx2R4VAnUqMh4hkMA.gz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3bjdzgHpkGK_7ttMNpx5Q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ZOuqdO6PEivGkAcT122w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I0RmQZ1lE.G28Y5HSaCG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WQX5OViUCpliUym9MFa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xJvkrkhUkW.WlbSZzBN.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LPKlrdnESyvwGfAE4Zu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2Ql3rbA9kSeySmD93xsk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rbBTU9z7EGMp_ZWmRoeM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hqm4ajWjk2d3Fuq72JD3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6ljHGQF0CG5T0QKkzaJ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SlT5F4k0y8LEPkucKIY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t6Nq2x0dEuKczvBBuU3K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3xjcP9t02d4td4yu6vK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IHcV97Ln0qmuyfmvQB0c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t8rWLawkWnamhAbsRlh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5B.TsYTd0Gi_tIw.az86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2HN0wC9vUyErSmaUSaF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sCV5woxV0iF4TWhgkBI1Q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5UfpyO_ukOBYODdjN2O9Q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m40apeyxESDJaT6FgqwZ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UGKJcTCqEa7QtjodiM9A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Gt5O8OQc0arVcSHKkAkh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6J0yO1eq0K.VJBPrlN.1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FoBdFuqgU6np.lVbHlEA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wMqCmLkQ0qQ_YEJGmyc_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gq44JcZ0kiKVmF2Wo8xW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9h9B0F2IUyC5Vmxiv5Zr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N4qnM8X0W1UoWW_gBQ3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L4e8mLRYkKQ6XMpdWH6K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3I0riujukuY95vDs4g8tA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hBxCyMpNUO5xrwpNwLzI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5y2Mf_Lt02UOXeFJIfFrQ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BIj0.XtFESd30SiFrgcE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dwaLZdJUGS88eVKPTgD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CH1XIdLLkqlP1_GU27QX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bhu6orodkGrwgK2a6D5c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DlAHgfOIka_v5cj4SiG.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k0u1GdP_EyleVByGsb70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tMnvL9hLUGLABVn47i.I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3fB8jMKkW78jqBw5uRc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vqhSlyhFkaiJvlq3jmH_A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u17YGMH5EWzLDvGGA0_z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SAb2gmifEmj50oNtmV_h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jvsZM2Z.kiZlPBXnqjsPw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IV0hciOL0W247OoLy8Xd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IfJh_oeJ06_xDiDq8A6fQ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1992</Words>
  <Application>Microsoft Office PowerPoint</Application>
  <PresentationFormat>Экран (4:3)</PresentationFormat>
  <Paragraphs>354</Paragraphs>
  <Slides>18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Тема Office</vt:lpstr>
      <vt:lpstr>Visio</vt:lpstr>
      <vt:lpstr>Chart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СРАВНЕНИЕ ТЕХНИКО-ЭКОНОМИЧЕСКИХ ХАРАКТЕРИСТИК ПРОДУКТА С МИРОВЫМИ КОНКУРЕНТАМИ 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ОАО "НЛМК"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Сергей</dc:creator>
  <cp:lastModifiedBy>Сергей</cp:lastModifiedBy>
  <cp:revision>694</cp:revision>
  <cp:lastPrinted>2019-05-26T09:45:20Z</cp:lastPrinted>
  <dcterms:created xsi:type="dcterms:W3CDTF">2015-09-10T06:18:27Z</dcterms:created>
  <dcterms:modified xsi:type="dcterms:W3CDTF">2019-06-25T05:50:07Z</dcterms:modified>
</cp:coreProperties>
</file>